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124"/>
  </p:notesMasterIdLst>
  <p:handoutMasterIdLst>
    <p:handoutMasterId r:id="rId125"/>
  </p:handoutMasterIdLst>
  <p:sldIdLst>
    <p:sldId id="256" r:id="rId2"/>
    <p:sldId id="814" r:id="rId3"/>
    <p:sldId id="1313" r:id="rId4"/>
    <p:sldId id="1031" r:id="rId5"/>
    <p:sldId id="1370" r:id="rId6"/>
    <p:sldId id="1353" r:id="rId7"/>
    <p:sldId id="1154" r:id="rId8"/>
    <p:sldId id="1398" r:id="rId9"/>
    <p:sldId id="1314" r:id="rId10"/>
    <p:sldId id="1009" r:id="rId11"/>
    <p:sldId id="1316" r:id="rId12"/>
    <p:sldId id="1344" r:id="rId13"/>
    <p:sldId id="1399" r:id="rId14"/>
    <p:sldId id="1163" r:id="rId15"/>
    <p:sldId id="1010" r:id="rId16"/>
    <p:sldId id="1165" r:id="rId17"/>
    <p:sldId id="1168" r:id="rId18"/>
    <p:sldId id="1169" r:id="rId19"/>
    <p:sldId id="1170" r:id="rId20"/>
    <p:sldId id="1171" r:id="rId21"/>
    <p:sldId id="1175" r:id="rId22"/>
    <p:sldId id="1176" r:id="rId23"/>
    <p:sldId id="1177" r:id="rId24"/>
    <p:sldId id="1178" r:id="rId25"/>
    <p:sldId id="1179" r:id="rId26"/>
    <p:sldId id="1405" r:id="rId27"/>
    <p:sldId id="1182" r:id="rId28"/>
    <p:sldId id="1297" r:id="rId29"/>
    <p:sldId id="1181" r:id="rId30"/>
    <p:sldId id="1184" r:id="rId31"/>
    <p:sldId id="1185" r:id="rId32"/>
    <p:sldId id="1032" r:id="rId33"/>
    <p:sldId id="1033" r:id="rId34"/>
    <p:sldId id="1034" r:id="rId35"/>
    <p:sldId id="1349" r:id="rId36"/>
    <p:sldId id="1187" r:id="rId37"/>
    <p:sldId id="1318" r:id="rId38"/>
    <p:sldId id="1319" r:id="rId39"/>
    <p:sldId id="1191" r:id="rId40"/>
    <p:sldId id="1192" r:id="rId41"/>
    <p:sldId id="1324" r:id="rId42"/>
    <p:sldId id="1325" r:id="rId43"/>
    <p:sldId id="1326" r:id="rId44"/>
    <p:sldId id="1400" r:id="rId45"/>
    <p:sldId id="1193" r:id="rId46"/>
    <p:sldId id="1320" r:id="rId47"/>
    <p:sldId id="1321" r:id="rId48"/>
    <p:sldId id="1194" r:id="rId49"/>
    <p:sldId id="1323" r:id="rId50"/>
    <p:sldId id="1322" r:id="rId51"/>
    <p:sldId id="1195" r:id="rId52"/>
    <p:sldId id="1327" r:id="rId53"/>
    <p:sldId id="1196" r:id="rId54"/>
    <p:sldId id="1315" r:id="rId55"/>
    <p:sldId id="1197" r:id="rId56"/>
    <p:sldId id="1198" r:id="rId57"/>
    <p:sldId id="1199" r:id="rId58"/>
    <p:sldId id="1328" r:id="rId59"/>
    <p:sldId id="1200" r:id="rId60"/>
    <p:sldId id="1201" r:id="rId61"/>
    <p:sldId id="1202" r:id="rId62"/>
    <p:sldId id="1350" r:id="rId63"/>
    <p:sldId id="1203" r:id="rId64"/>
    <p:sldId id="1351" r:id="rId65"/>
    <p:sldId id="1333" r:id="rId66"/>
    <p:sldId id="1329" r:id="rId67"/>
    <p:sldId id="1330" r:id="rId68"/>
    <p:sldId id="1331" r:id="rId69"/>
    <p:sldId id="1332" r:id="rId70"/>
    <p:sldId id="1204" r:id="rId71"/>
    <p:sldId id="1205" r:id="rId72"/>
    <p:sldId id="1334" r:id="rId73"/>
    <p:sldId id="1306" r:id="rId74"/>
    <p:sldId id="1206" r:id="rId75"/>
    <p:sldId id="1335" r:id="rId76"/>
    <p:sldId id="1336" r:id="rId77"/>
    <p:sldId id="1207" r:id="rId78"/>
    <p:sldId id="1337" r:id="rId79"/>
    <p:sldId id="1363" r:id="rId80"/>
    <p:sldId id="1364" r:id="rId81"/>
    <p:sldId id="1338" r:id="rId82"/>
    <p:sldId id="1354" r:id="rId83"/>
    <p:sldId id="1365" r:id="rId84"/>
    <p:sldId id="1373" r:id="rId85"/>
    <p:sldId id="1372" r:id="rId86"/>
    <p:sldId id="1366" r:id="rId87"/>
    <p:sldId id="1368" r:id="rId88"/>
    <p:sldId id="1374" r:id="rId89"/>
    <p:sldId id="1375" r:id="rId90"/>
    <p:sldId id="1369" r:id="rId91"/>
    <p:sldId id="1355" r:id="rId92"/>
    <p:sldId id="1376" r:id="rId93"/>
    <p:sldId id="1402" r:id="rId94"/>
    <p:sldId id="1403" r:id="rId95"/>
    <p:sldId id="1404" r:id="rId96"/>
    <p:sldId id="1406" r:id="rId97"/>
    <p:sldId id="1407" r:id="rId98"/>
    <p:sldId id="1419" r:id="rId99"/>
    <p:sldId id="1408" r:id="rId100"/>
    <p:sldId id="1409" r:id="rId101"/>
    <p:sldId id="1410" r:id="rId102"/>
    <p:sldId id="1411" r:id="rId103"/>
    <p:sldId id="1412" r:id="rId104"/>
    <p:sldId id="1413" r:id="rId105"/>
    <p:sldId id="1414" r:id="rId106"/>
    <p:sldId id="1415" r:id="rId107"/>
    <p:sldId id="1416" r:id="rId108"/>
    <p:sldId id="1417" r:id="rId109"/>
    <p:sldId id="1418" r:id="rId110"/>
    <p:sldId id="1401" r:id="rId111"/>
    <p:sldId id="1377" r:id="rId112"/>
    <p:sldId id="1378" r:id="rId113"/>
    <p:sldId id="1382" r:id="rId114"/>
    <p:sldId id="1390" r:id="rId115"/>
    <p:sldId id="1383" r:id="rId116"/>
    <p:sldId id="1391" r:id="rId117"/>
    <p:sldId id="1392" r:id="rId118"/>
    <p:sldId id="1393" r:id="rId119"/>
    <p:sldId id="1384" r:id="rId120"/>
    <p:sldId id="1394" r:id="rId121"/>
    <p:sldId id="1385" r:id="rId122"/>
    <p:sldId id="382" r:id="rId123"/>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18" autoAdjust="0"/>
  </p:normalViewPr>
  <p:slideViewPr>
    <p:cSldViewPr>
      <p:cViewPr>
        <p:scale>
          <a:sx n="72" d="100"/>
          <a:sy n="72" d="100"/>
        </p:scale>
        <p:origin x="2336" y="1064"/>
      </p:cViewPr>
      <p:guideLst>
        <p:guide orient="horz" pos="2160"/>
        <p:guide pos="2880"/>
      </p:guideLst>
    </p:cSldViewPr>
  </p:slideViewPr>
  <p:outlineViewPr>
    <p:cViewPr>
      <p:scale>
        <a:sx n="33" d="100"/>
        <a:sy n="33" d="100"/>
      </p:scale>
      <p:origin x="0" y="-670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4264" y="200"/>
      </p:cViewPr>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notesMaster" Target="notesMasters/notesMaster1.xml"/><Relationship Id="rId125" Type="http://schemas.openxmlformats.org/officeDocument/2006/relationships/handoutMaster" Target="handoutMasters/handoutMaster1.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dirty="0">
                <a:ea typeface="+mn-ea"/>
              </a:defRPr>
            </a:lvl1pPr>
          </a:lstStyle>
          <a:p>
            <a:pPr>
              <a:defRPr/>
            </a:pPr>
            <a:endParaRPr lang="en-US" dirty="0"/>
          </a:p>
        </p:txBody>
      </p:sp>
      <p:sp>
        <p:nvSpPr>
          <p:cNvPr id="77827" name="Rectangle 3"/>
          <p:cNvSpPr>
            <a:spLocks noGrp="1" noChangeArrowheads="1"/>
          </p:cNvSpPr>
          <p:nvPr>
            <p:ph type="dt" sz="quarter" idx="1"/>
          </p:nvPr>
        </p:nvSpPr>
        <p:spPr bwMode="auto">
          <a:xfrm>
            <a:off x="4008439"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dirty="0">
                <a:ea typeface="+mn-ea"/>
              </a:defRPr>
            </a:lvl1pPr>
          </a:lstStyle>
          <a:p>
            <a:pPr>
              <a:defRPr/>
            </a:pPr>
            <a:endParaRPr lang="en-US" dirty="0"/>
          </a:p>
        </p:txBody>
      </p:sp>
      <p:sp>
        <p:nvSpPr>
          <p:cNvPr id="77828" name="Rectangle 4"/>
          <p:cNvSpPr>
            <a:spLocks noGrp="1" noChangeArrowheads="1"/>
          </p:cNvSpPr>
          <p:nvPr>
            <p:ph type="ftr" sz="quarter" idx="2"/>
          </p:nvPr>
        </p:nvSpPr>
        <p:spPr bwMode="auto">
          <a:xfrm>
            <a:off x="1" y="8893177"/>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dirty="0">
                <a:ea typeface="+mn-ea"/>
              </a:defRPr>
            </a:lvl1pPr>
          </a:lstStyle>
          <a:p>
            <a:pPr>
              <a:defRPr/>
            </a:pPr>
            <a:endParaRPr lang="en-US" dirty="0"/>
          </a:p>
        </p:txBody>
      </p:sp>
      <p:sp>
        <p:nvSpPr>
          <p:cNvPr id="77829" name="Rectangle 5"/>
          <p:cNvSpPr>
            <a:spLocks noGrp="1" noChangeArrowheads="1"/>
          </p:cNvSpPr>
          <p:nvPr>
            <p:ph type="sldNum" sz="quarter" idx="3"/>
          </p:nvPr>
        </p:nvSpPr>
        <p:spPr bwMode="auto">
          <a:xfrm>
            <a:off x="4008439" y="8893177"/>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1" hangingPunct="1">
              <a:defRPr sz="1200"/>
            </a:lvl1pPr>
          </a:lstStyle>
          <a:p>
            <a:fld id="{069FF5E1-8E65-CB4E-AB60-8ACDDB27E6EB}" type="slidenum">
              <a:rPr lang="en-US"/>
              <a:pPr/>
              <a:t>‹#›</a:t>
            </a:fld>
            <a:endParaRPr lang="en-US" dirty="0"/>
          </a:p>
        </p:txBody>
      </p:sp>
    </p:spTree>
    <p:extLst>
      <p:ext uri="{BB962C8B-B14F-4D97-AF65-F5344CB8AC3E}">
        <p14:creationId xmlns:p14="http://schemas.microsoft.com/office/powerpoint/2010/main" val="173710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050" cy="468313"/>
          </a:xfrm>
          <a:prstGeom prst="rect">
            <a:avLst/>
          </a:prstGeom>
        </p:spPr>
        <p:txBody>
          <a:bodyPr vert="horz" lIns="93936" tIns="46968" rIns="93936" bIns="46968" rtlCol="0"/>
          <a:lstStyle>
            <a:lvl1pPr algn="l">
              <a:defRPr sz="1200" dirty="0">
                <a:ea typeface="+mn-ea"/>
              </a:defRPr>
            </a:lvl1pPr>
          </a:lstStyle>
          <a:p>
            <a:pPr>
              <a:defRPr/>
            </a:pPr>
            <a:endParaRPr lang="en-US" dirty="0"/>
          </a:p>
        </p:txBody>
      </p:sp>
      <p:sp>
        <p:nvSpPr>
          <p:cNvPr id="3" name="Date Placeholder 2"/>
          <p:cNvSpPr>
            <a:spLocks noGrp="1"/>
          </p:cNvSpPr>
          <p:nvPr>
            <p:ph type="dt" idx="1"/>
          </p:nvPr>
        </p:nvSpPr>
        <p:spPr>
          <a:xfrm>
            <a:off x="4008439" y="0"/>
            <a:ext cx="3067050" cy="468313"/>
          </a:xfrm>
          <a:prstGeom prst="rect">
            <a:avLst/>
          </a:prstGeom>
        </p:spPr>
        <p:txBody>
          <a:bodyPr vert="horz" wrap="square" lIns="93936" tIns="46968" rIns="93936" bIns="46968" numCol="1" anchor="t" anchorCtr="0" compatLnSpc="1">
            <a:prstTxWarp prst="textNoShape">
              <a:avLst/>
            </a:prstTxWarp>
          </a:bodyPr>
          <a:lstStyle>
            <a:lvl1pPr algn="r">
              <a:defRPr sz="1200"/>
            </a:lvl1pPr>
          </a:lstStyle>
          <a:p>
            <a:fld id="{D3ECEB1E-5124-8547-97AF-BA40330B1EE5}" type="datetimeFigureOut">
              <a:rPr lang="en-US"/>
              <a:pPr/>
              <a:t>11/11/16</a:t>
            </a:fld>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8025" y="4448177"/>
            <a:ext cx="5661025" cy="4213225"/>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93177"/>
            <a:ext cx="3067050" cy="468313"/>
          </a:xfrm>
          <a:prstGeom prst="rect">
            <a:avLst/>
          </a:prstGeom>
        </p:spPr>
        <p:txBody>
          <a:bodyPr vert="horz" lIns="93936" tIns="46968" rIns="93936" bIns="46968" rtlCol="0" anchor="b"/>
          <a:lstStyle>
            <a:lvl1pPr algn="l">
              <a:defRPr sz="1200" dirty="0">
                <a:ea typeface="+mn-ea"/>
              </a:defRPr>
            </a:lvl1pPr>
          </a:lstStyle>
          <a:p>
            <a:pPr>
              <a:defRPr/>
            </a:pPr>
            <a:endParaRPr lang="en-US" dirty="0"/>
          </a:p>
        </p:txBody>
      </p:sp>
      <p:sp>
        <p:nvSpPr>
          <p:cNvPr id="7" name="Slide Number Placeholder 6"/>
          <p:cNvSpPr>
            <a:spLocks noGrp="1"/>
          </p:cNvSpPr>
          <p:nvPr>
            <p:ph type="sldNum" sz="quarter" idx="5"/>
          </p:nvPr>
        </p:nvSpPr>
        <p:spPr>
          <a:xfrm>
            <a:off x="4008439" y="8893177"/>
            <a:ext cx="3067050" cy="468313"/>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fld id="{AFB1635E-B3D4-6D44-B42E-716479EF03AA}" type="slidenum">
              <a:rPr lang="en-US"/>
              <a:pPr/>
              <a:t>‹#›</a:t>
            </a:fld>
            <a:endParaRPr lang="en-US" dirty="0"/>
          </a:p>
        </p:txBody>
      </p:sp>
    </p:spTree>
    <p:extLst>
      <p:ext uri="{BB962C8B-B14F-4D97-AF65-F5344CB8AC3E}">
        <p14:creationId xmlns:p14="http://schemas.microsoft.com/office/powerpoint/2010/main" val="2233418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1DBA87D-9D09-8D4A-95ED-7738723C9E22}" type="slidenum">
              <a:rPr lang="en-US"/>
              <a:pPr/>
              <a:t>1</a:t>
            </a:fld>
            <a:endParaRPr lang="en-US" dirty="0"/>
          </a:p>
        </p:txBody>
      </p:sp>
    </p:spTree>
    <p:extLst>
      <p:ext uri="{BB962C8B-B14F-4D97-AF65-F5344CB8AC3E}">
        <p14:creationId xmlns:p14="http://schemas.microsoft.com/office/powerpoint/2010/main" val="11420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1635E-B3D4-6D44-B42E-716479EF03AA}" type="slidenum">
              <a:rPr lang="en-US" smtClean="0"/>
              <a:pPr/>
              <a:t>85</a:t>
            </a:fld>
            <a:endParaRPr lang="en-US" dirty="0"/>
          </a:p>
        </p:txBody>
      </p:sp>
    </p:spTree>
    <p:extLst>
      <p:ext uri="{BB962C8B-B14F-4D97-AF65-F5344CB8AC3E}">
        <p14:creationId xmlns:p14="http://schemas.microsoft.com/office/powerpoint/2010/main" val="155249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185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D2BE83B9-CA07-C340-B5EF-093483B905C5}" type="slidenum">
              <a:rPr lang="en-US"/>
              <a:pPr/>
              <a:t>122</a:t>
            </a:fld>
            <a:endParaRPr lang="en-US" dirty="0"/>
          </a:p>
        </p:txBody>
      </p:sp>
    </p:spTree>
    <p:extLst>
      <p:ext uri="{BB962C8B-B14F-4D97-AF65-F5344CB8AC3E}">
        <p14:creationId xmlns:p14="http://schemas.microsoft.com/office/powerpoint/2010/main" val="45086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dirty="0"/>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FC0E1854-3FC3-364C-B911-6B781745BEC3}" type="slidenum">
              <a:rPr lang="en-US" smtClean="0"/>
              <a:pPr/>
              <a:t>‹#›</a:t>
            </a:fld>
            <a:endParaRPr lang="en-US" dirty="0"/>
          </a:p>
        </p:txBody>
      </p:sp>
    </p:spTree>
    <p:extLst>
      <p:ext uri="{BB962C8B-B14F-4D97-AF65-F5344CB8AC3E}">
        <p14:creationId xmlns:p14="http://schemas.microsoft.com/office/powerpoint/2010/main" val="155838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C629C2DE-CF9A-A64B-816F-37662FDFE63D}" type="slidenum">
              <a:rPr lang="en-US" smtClean="0"/>
              <a:pPr/>
              <a:t>‹#›</a:t>
            </a:fld>
            <a:endParaRPr lang="en-US" dirty="0"/>
          </a:p>
        </p:txBody>
      </p:sp>
    </p:spTree>
    <p:extLst>
      <p:ext uri="{BB962C8B-B14F-4D97-AF65-F5344CB8AC3E}">
        <p14:creationId xmlns:p14="http://schemas.microsoft.com/office/powerpoint/2010/main" val="166704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C629C2DE-CF9A-A64B-816F-37662FDFE63D}" type="slidenum">
              <a:rPr lang="en-US" smtClean="0"/>
              <a:pPr/>
              <a:t>‹#›</a:t>
            </a:fld>
            <a:endParaRPr lang="en-US" dirty="0"/>
          </a:p>
        </p:txBody>
      </p:sp>
    </p:spTree>
    <p:extLst>
      <p:ext uri="{BB962C8B-B14F-4D97-AF65-F5344CB8AC3E}">
        <p14:creationId xmlns:p14="http://schemas.microsoft.com/office/powerpoint/2010/main" val="1958832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C629C2DE-CF9A-A64B-816F-37662FDFE63D}" type="slidenum">
              <a:rPr lang="en-US" smtClean="0"/>
              <a:pPr/>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7846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C629C2DE-CF9A-A64B-816F-37662FDFE63D}" type="slidenum">
              <a:rPr lang="en-US" smtClean="0"/>
              <a:pPr/>
              <a:t>‹#›</a:t>
            </a:fld>
            <a:endParaRPr lang="en-US" dirty="0"/>
          </a:p>
        </p:txBody>
      </p:sp>
    </p:spTree>
    <p:extLst>
      <p:ext uri="{BB962C8B-B14F-4D97-AF65-F5344CB8AC3E}">
        <p14:creationId xmlns:p14="http://schemas.microsoft.com/office/powerpoint/2010/main" val="139711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C629C2DE-CF9A-A64B-816F-37662FDFE63D}" type="slidenum">
              <a:rPr lang="en-US" smtClean="0"/>
              <a:pPr/>
              <a:t>‹#›</a:t>
            </a:fld>
            <a:endParaRPr lang="en-US" dirty="0"/>
          </a:p>
        </p:txBody>
      </p:sp>
    </p:spTree>
    <p:extLst>
      <p:ext uri="{BB962C8B-B14F-4D97-AF65-F5344CB8AC3E}">
        <p14:creationId xmlns:p14="http://schemas.microsoft.com/office/powerpoint/2010/main" val="9375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C629C2DE-CF9A-A64B-816F-37662FDFE63D}" type="slidenum">
              <a:rPr lang="en-US" smtClean="0"/>
              <a:pPr/>
              <a:t>‹#›</a:t>
            </a:fld>
            <a:endParaRPr lang="en-US" dirty="0"/>
          </a:p>
        </p:txBody>
      </p:sp>
    </p:spTree>
    <p:extLst>
      <p:ext uri="{BB962C8B-B14F-4D97-AF65-F5344CB8AC3E}">
        <p14:creationId xmlns:p14="http://schemas.microsoft.com/office/powerpoint/2010/main" val="8248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66A6C36-105D-B641-8D8E-B73BFE0C563F}" type="slidenum">
              <a:rPr lang="en-US" smtClean="0"/>
              <a:pPr/>
              <a:t>‹#›</a:t>
            </a:fld>
            <a:endParaRPr lang="en-US" dirty="0"/>
          </a:p>
        </p:txBody>
      </p:sp>
    </p:spTree>
    <p:extLst>
      <p:ext uri="{BB962C8B-B14F-4D97-AF65-F5344CB8AC3E}">
        <p14:creationId xmlns:p14="http://schemas.microsoft.com/office/powerpoint/2010/main" val="45470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dirty="0"/>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A48A5660-FF4A-8848-AC28-5E3551F98DAB}" type="slidenum">
              <a:rPr lang="en-US" smtClean="0"/>
              <a:pPr/>
              <a:t>‹#›</a:t>
            </a:fld>
            <a:endParaRPr lang="en-US" dirty="0"/>
          </a:p>
        </p:txBody>
      </p:sp>
    </p:spTree>
    <p:extLst>
      <p:ext uri="{BB962C8B-B14F-4D97-AF65-F5344CB8AC3E}">
        <p14:creationId xmlns:p14="http://schemas.microsoft.com/office/powerpoint/2010/main" val="156126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8A014EF-52E9-E241-A2FB-589F4753F62C}" type="slidenum">
              <a:rPr lang="en-US" smtClean="0"/>
              <a:pPr/>
              <a:t>‹#›</a:t>
            </a:fld>
            <a:endParaRPr lang="en-US" dirty="0"/>
          </a:p>
        </p:txBody>
      </p:sp>
    </p:spTree>
    <p:extLst>
      <p:ext uri="{BB962C8B-B14F-4D97-AF65-F5344CB8AC3E}">
        <p14:creationId xmlns:p14="http://schemas.microsoft.com/office/powerpoint/2010/main" val="103158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dirty="0"/>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36595D7E-D7C5-A14C-9621-225ED7330774}" type="slidenum">
              <a:rPr lang="en-US" smtClean="0"/>
              <a:pPr/>
              <a:t>‹#›</a:t>
            </a:fld>
            <a:endParaRPr lang="en-US" dirty="0"/>
          </a:p>
        </p:txBody>
      </p:sp>
    </p:spTree>
    <p:extLst>
      <p:ext uri="{BB962C8B-B14F-4D97-AF65-F5344CB8AC3E}">
        <p14:creationId xmlns:p14="http://schemas.microsoft.com/office/powerpoint/2010/main" val="114631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1897453-6491-CB4C-906A-D15B0500F0C9}" type="slidenum">
              <a:rPr lang="en-US" smtClean="0"/>
              <a:pPr/>
              <a:t>‹#›</a:t>
            </a:fld>
            <a:endParaRPr lang="en-US" dirty="0"/>
          </a:p>
        </p:txBody>
      </p:sp>
    </p:spTree>
    <p:extLst>
      <p:ext uri="{BB962C8B-B14F-4D97-AF65-F5344CB8AC3E}">
        <p14:creationId xmlns:p14="http://schemas.microsoft.com/office/powerpoint/2010/main" val="10831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DD231422-9EE9-8F43-A532-FE7084C1465C}" type="slidenum">
              <a:rPr lang="en-US" smtClean="0"/>
              <a:pPr/>
              <a:t>‹#›</a:t>
            </a:fld>
            <a:endParaRPr lang="en-US" dirty="0"/>
          </a:p>
        </p:txBody>
      </p:sp>
    </p:spTree>
    <p:extLst>
      <p:ext uri="{BB962C8B-B14F-4D97-AF65-F5344CB8AC3E}">
        <p14:creationId xmlns:p14="http://schemas.microsoft.com/office/powerpoint/2010/main" val="183148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7E43D1F-6273-5C49-BD49-3759ACDCC553}" type="slidenum">
              <a:rPr lang="en-US" smtClean="0"/>
              <a:pPr/>
              <a:t>‹#›</a:t>
            </a:fld>
            <a:endParaRPr lang="en-US" dirty="0"/>
          </a:p>
        </p:txBody>
      </p:sp>
    </p:spTree>
    <p:extLst>
      <p:ext uri="{BB962C8B-B14F-4D97-AF65-F5344CB8AC3E}">
        <p14:creationId xmlns:p14="http://schemas.microsoft.com/office/powerpoint/2010/main" val="194373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F013A4FD-7315-B945-8AB6-6DC0CE21C6BF}" type="slidenum">
              <a:rPr lang="en-US" smtClean="0"/>
              <a:pPr/>
              <a:t>‹#›</a:t>
            </a:fld>
            <a:endParaRPr lang="en-US" dirty="0"/>
          </a:p>
        </p:txBody>
      </p:sp>
    </p:spTree>
    <p:extLst>
      <p:ext uri="{BB962C8B-B14F-4D97-AF65-F5344CB8AC3E}">
        <p14:creationId xmlns:p14="http://schemas.microsoft.com/office/powerpoint/2010/main" val="87147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FA62C12B-7AB2-8248-98B3-B9C8FE60991B}" type="slidenum">
              <a:rPr lang="en-US" smtClean="0"/>
              <a:pPr/>
              <a:t>‹#›</a:t>
            </a:fld>
            <a:endParaRPr lang="en-US" dirty="0"/>
          </a:p>
        </p:txBody>
      </p:sp>
    </p:spTree>
    <p:extLst>
      <p:ext uri="{BB962C8B-B14F-4D97-AF65-F5344CB8AC3E}">
        <p14:creationId xmlns:p14="http://schemas.microsoft.com/office/powerpoint/2010/main" val="110741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AF37FAB1-E016-A541-99DB-086BDBD238B4}" type="slidenum">
              <a:rPr lang="en-US" smtClean="0"/>
              <a:pPr/>
              <a:t>‹#›</a:t>
            </a:fld>
            <a:endParaRPr lang="en-US" dirty="0"/>
          </a:p>
        </p:txBody>
      </p:sp>
    </p:spTree>
    <p:extLst>
      <p:ext uri="{BB962C8B-B14F-4D97-AF65-F5344CB8AC3E}">
        <p14:creationId xmlns:p14="http://schemas.microsoft.com/office/powerpoint/2010/main" val="109473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629C2DE-CF9A-A64B-816F-37662FDFE63D}" type="slidenum">
              <a:rPr lang="en-US" smtClean="0"/>
              <a:pPr/>
              <a:t>‹#›</a:t>
            </a:fld>
            <a:endParaRPr lang="en-US" dirty="0"/>
          </a:p>
        </p:txBody>
      </p:sp>
    </p:spTree>
    <p:extLst>
      <p:ext uri="{BB962C8B-B14F-4D97-AF65-F5344CB8AC3E}">
        <p14:creationId xmlns:p14="http://schemas.microsoft.com/office/powerpoint/2010/main" val="210407358"/>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mailto:LEGALHOTLINE@NMREALTOR.COM" TargetMode="External"/><Relationship Id="rId4" Type="http://schemas.openxmlformats.org/officeDocument/2006/relationships/image" Target="../media/image19.wmf"/><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1"/>
            <a:ext cx="6629400" cy="2286000"/>
          </a:xfrm>
        </p:spPr>
        <p:txBody>
          <a:bodyPr/>
          <a:lstStyle/>
          <a:p>
            <a:pPr eaLnBrk="1" hangingPunct="1"/>
            <a:r>
              <a:rPr lang="en-US" b="1" dirty="0" smtClean="0">
                <a:latin typeface="Arial" charset="0"/>
              </a:rPr>
              <a:t>REALTORS® ASSOCIATION OF </a:t>
            </a:r>
            <a:br>
              <a:rPr lang="en-US" b="1" dirty="0" smtClean="0">
                <a:latin typeface="Arial" charset="0"/>
              </a:rPr>
            </a:br>
            <a:r>
              <a:rPr lang="en-US" b="1" dirty="0" smtClean="0">
                <a:latin typeface="Arial" charset="0"/>
              </a:rPr>
              <a:t>NEW MEXICO</a:t>
            </a:r>
            <a:endParaRPr lang="en-US" b="1" dirty="0">
              <a:latin typeface="Arial" charset="0"/>
            </a:endParaRPr>
          </a:p>
        </p:txBody>
      </p:sp>
      <p:sp>
        <p:nvSpPr>
          <p:cNvPr id="3075" name="Rectangle 3"/>
          <p:cNvSpPr>
            <a:spLocks noGrp="1" noChangeArrowheads="1"/>
          </p:cNvSpPr>
          <p:nvPr>
            <p:ph type="subTitle" idx="1"/>
          </p:nvPr>
        </p:nvSpPr>
        <p:spPr>
          <a:xfrm>
            <a:off x="0" y="3581400"/>
            <a:ext cx="9144000" cy="3124200"/>
          </a:xfrm>
        </p:spPr>
        <p:txBody>
          <a:bodyPr>
            <a:normAutofit lnSpcReduction="10000"/>
          </a:bodyPr>
          <a:lstStyle/>
          <a:p>
            <a:pPr eaLnBrk="1" hangingPunct="1"/>
            <a:endParaRPr lang="en-US" sz="2800" dirty="0" smtClean="0">
              <a:latin typeface="Arial" charset="0"/>
            </a:endParaRPr>
          </a:p>
          <a:p>
            <a:pPr eaLnBrk="1" hangingPunct="1"/>
            <a:endParaRPr lang="en-US" sz="2800" dirty="0">
              <a:latin typeface="Arial" charset="0"/>
            </a:endParaRPr>
          </a:p>
          <a:p>
            <a:pPr algn="ctr" eaLnBrk="1" hangingPunct="1"/>
            <a:r>
              <a:rPr lang="en-US" sz="3200" b="1" dirty="0" smtClean="0">
                <a:latin typeface="Arial" charset="0"/>
              </a:rPr>
              <a:t>LEGAL UPDATE</a:t>
            </a:r>
          </a:p>
          <a:p>
            <a:pPr algn="ctr" eaLnBrk="1" hangingPunct="1"/>
            <a:r>
              <a:rPr lang="en-US" sz="3200" dirty="0" smtClean="0">
                <a:latin typeface="Arial" charset="0"/>
              </a:rPr>
              <a:t>Presented </a:t>
            </a:r>
            <a:r>
              <a:rPr lang="en-US" sz="3200" dirty="0">
                <a:latin typeface="Arial" charset="0"/>
              </a:rPr>
              <a:t>By:  </a:t>
            </a:r>
            <a:endParaRPr lang="en-US" sz="3200" dirty="0" smtClean="0">
              <a:latin typeface="Arial" charset="0"/>
            </a:endParaRPr>
          </a:p>
          <a:p>
            <a:pPr algn="ctr" eaLnBrk="1" hangingPunct="1"/>
            <a:r>
              <a:rPr lang="en-US" sz="3200" dirty="0" smtClean="0">
                <a:latin typeface="Arial" charset="0"/>
              </a:rPr>
              <a:t>Ashley </a:t>
            </a:r>
            <a:r>
              <a:rPr lang="en-US" sz="3200" dirty="0">
                <a:latin typeface="Arial" charset="0"/>
              </a:rPr>
              <a:t>Strauss-Martin, </a:t>
            </a:r>
            <a:r>
              <a:rPr lang="en-US" sz="3200" dirty="0" smtClean="0">
                <a:latin typeface="Arial" charset="0"/>
              </a:rPr>
              <a:t>Esq.</a:t>
            </a:r>
          </a:p>
          <a:p>
            <a:pPr algn="ctr" eaLnBrk="1" hangingPunct="1"/>
            <a:r>
              <a:rPr lang="en-US" sz="3200" smtClean="0">
                <a:latin typeface="Arial" charset="0"/>
              </a:rPr>
              <a:t>November, </a:t>
            </a:r>
            <a:r>
              <a:rPr lang="en-US" sz="3200" dirty="0" smtClean="0">
                <a:latin typeface="Arial" charset="0"/>
              </a:rPr>
              <a:t>2016</a:t>
            </a:r>
            <a:endParaRPr lang="en-US" sz="32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EDUCATION</a:t>
            </a:r>
            <a:endParaRPr lang="en-US" sz="4800" dirty="0"/>
          </a:p>
        </p:txBody>
      </p:sp>
      <p:sp>
        <p:nvSpPr>
          <p:cNvPr id="3" name="Content Placeholder 2"/>
          <p:cNvSpPr>
            <a:spLocks noGrp="1"/>
          </p:cNvSpPr>
          <p:nvPr>
            <p:ph idx="1"/>
          </p:nvPr>
        </p:nvSpPr>
        <p:spPr>
          <a:xfrm>
            <a:off x="554051" y="2362200"/>
            <a:ext cx="8229600" cy="4495800"/>
          </a:xfrm>
        </p:spPr>
        <p:txBody>
          <a:bodyPr/>
          <a:lstStyle/>
          <a:p>
            <a:endParaRPr lang="en-US" dirty="0" smtClean="0"/>
          </a:p>
          <a:p>
            <a:pPr lvl="1"/>
            <a:r>
              <a:rPr lang="en-US" sz="4000" dirty="0" smtClean="0"/>
              <a:t>CORE COURSE – Covers…..</a:t>
            </a:r>
          </a:p>
          <a:p>
            <a:pPr lvl="2"/>
            <a:r>
              <a:rPr lang="en-US" sz="4000" dirty="0"/>
              <a:t>B</a:t>
            </a:r>
            <a:r>
              <a:rPr lang="en-US" sz="4000" dirty="0" smtClean="0"/>
              <a:t>roker </a:t>
            </a:r>
            <a:r>
              <a:rPr lang="en-US" sz="4000" dirty="0"/>
              <a:t>D</a:t>
            </a:r>
            <a:r>
              <a:rPr lang="en-US" sz="4000" dirty="0" smtClean="0"/>
              <a:t>uties</a:t>
            </a:r>
          </a:p>
          <a:p>
            <a:pPr lvl="2"/>
            <a:r>
              <a:rPr lang="en-US" sz="4000" dirty="0" smtClean="0"/>
              <a:t>E and O claims</a:t>
            </a:r>
          </a:p>
          <a:p>
            <a:pPr lvl="2"/>
            <a:r>
              <a:rPr lang="en-US" sz="4000" dirty="0"/>
              <a:t>L</a:t>
            </a:r>
            <a:r>
              <a:rPr lang="en-US" sz="4000" dirty="0" smtClean="0"/>
              <a:t>aws and Regulations  AND</a:t>
            </a:r>
          </a:p>
          <a:p>
            <a:pPr lvl="2"/>
            <a:r>
              <a:rPr lang="en-US" sz="4000" dirty="0"/>
              <a:t>D</a:t>
            </a:r>
            <a:r>
              <a:rPr lang="en-US" sz="4000" dirty="0" smtClean="0"/>
              <a:t>isciplinary </a:t>
            </a:r>
            <a:r>
              <a:rPr lang="en-US" sz="4000" dirty="0"/>
              <a:t>C</a:t>
            </a:r>
            <a:r>
              <a:rPr lang="en-US" sz="4000" dirty="0" smtClean="0"/>
              <a:t>ase </a:t>
            </a:r>
            <a:r>
              <a:rPr lang="en-US" sz="4000" dirty="0"/>
              <a:t>S</a:t>
            </a:r>
            <a:r>
              <a:rPr lang="en-US" sz="4000" dirty="0" smtClean="0"/>
              <a:t>tudies</a:t>
            </a:r>
          </a:p>
          <a:p>
            <a:pPr lvl="1"/>
            <a:endParaRPr lang="en-US" sz="3600" dirty="0"/>
          </a:p>
          <a:p>
            <a:endParaRPr lang="en-US" dirty="0"/>
          </a:p>
        </p:txBody>
      </p:sp>
    </p:spTree>
    <p:extLst>
      <p:ext uri="{BB962C8B-B14F-4D97-AF65-F5344CB8AC3E}">
        <p14:creationId xmlns:p14="http://schemas.microsoft.com/office/powerpoint/2010/main" val="7984597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fontScale="85000" lnSpcReduction="10000"/>
          </a:bodyPr>
          <a:lstStyle/>
          <a:p>
            <a:pPr marL="571500" lvl="1" indent="-571500">
              <a:lnSpc>
                <a:spcPct val="100000"/>
              </a:lnSpc>
              <a:spcBef>
                <a:spcPts val="0"/>
              </a:spcBef>
              <a:buFont typeface="Arial" charset="0"/>
              <a:buChar char="•"/>
              <a:defRPr/>
            </a:pPr>
            <a:r>
              <a:rPr lang="en-US" sz="3600" dirty="0" smtClean="0"/>
              <a:t>After Simmons Purchased, Brokerage Tried To Get Simmons To Sell Buyer Bob Some Land Or To Waive Covenant</a:t>
            </a:r>
          </a:p>
          <a:p>
            <a:pPr marL="571500" lvl="1" indent="-571500">
              <a:lnSpc>
                <a:spcPct val="100000"/>
              </a:lnSpc>
              <a:spcBef>
                <a:spcPts val="0"/>
              </a:spcBef>
              <a:buFont typeface="Arial" charset="0"/>
              <a:buChar char="•"/>
              <a:defRPr/>
            </a:pPr>
            <a:r>
              <a:rPr lang="en-US" sz="3600" dirty="0" smtClean="0"/>
              <a:t>Simmons Refused</a:t>
            </a:r>
          </a:p>
          <a:p>
            <a:pPr marL="571500" lvl="1" indent="-571500">
              <a:lnSpc>
                <a:spcPct val="100000"/>
              </a:lnSpc>
              <a:spcBef>
                <a:spcPts val="0"/>
              </a:spcBef>
              <a:buFont typeface="Arial" charset="0"/>
              <a:buChar char="•"/>
              <a:defRPr/>
            </a:pPr>
            <a:r>
              <a:rPr lang="en-US" sz="3600" dirty="0" smtClean="0"/>
              <a:t>When Sued by Cobb, Defendant Buyer Bob Brought in All Property Owners, Incl. Simmons, Seeking To Bind Them To Decision In Case</a:t>
            </a:r>
          </a:p>
          <a:p>
            <a:pPr marL="571500" lvl="1" indent="-571500">
              <a:lnSpc>
                <a:spcPct val="100000"/>
              </a:lnSpc>
              <a:spcBef>
                <a:spcPts val="0"/>
              </a:spcBef>
              <a:buFont typeface="Arial" charset="0"/>
              <a:buChar char="•"/>
              <a:defRPr/>
            </a:pPr>
            <a:r>
              <a:rPr lang="en-US" sz="3600" dirty="0" smtClean="0"/>
              <a:t>Simmons Counterclaimed For Breach Of Covenant Against Buyer Bob, Negligent Misrepresentation And Constructive Fraud Against Brokerage</a:t>
            </a:r>
          </a:p>
        </p:txBody>
      </p:sp>
    </p:spTree>
    <p:extLst>
      <p:ext uri="{BB962C8B-B14F-4D97-AF65-F5344CB8AC3E}">
        <p14:creationId xmlns:p14="http://schemas.microsoft.com/office/powerpoint/2010/main" val="18906306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571500" lvl="1" indent="-571500">
              <a:lnSpc>
                <a:spcPct val="100000"/>
              </a:lnSpc>
              <a:spcBef>
                <a:spcPts val="0"/>
              </a:spcBef>
              <a:buFont typeface="Arial" charset="0"/>
              <a:buChar char="•"/>
              <a:defRPr/>
            </a:pPr>
            <a:r>
              <a:rPr lang="en-US" sz="3600" dirty="0" smtClean="0">
                <a:solidFill>
                  <a:srgbClr val="FFFF00"/>
                </a:solidFill>
              </a:rPr>
              <a:t>Trail Court Found For Cobb Against Buyer Bob And Broker  - $311,931, plus punitive damages, plus attorney fees </a:t>
            </a:r>
          </a:p>
          <a:p>
            <a:pPr marL="571500" lvl="1" indent="-571500">
              <a:lnSpc>
                <a:spcPct val="100000"/>
              </a:lnSpc>
              <a:spcBef>
                <a:spcPts val="0"/>
              </a:spcBef>
              <a:buFont typeface="Arial" charset="0"/>
              <a:buChar char="•"/>
              <a:defRPr/>
            </a:pPr>
            <a:r>
              <a:rPr lang="en-US" sz="3600" dirty="0" smtClean="0">
                <a:solidFill>
                  <a:srgbClr val="FFFF00"/>
                </a:solidFill>
              </a:rPr>
              <a:t>Also Found For Simmons Against Brokerage $452,287, plus attorney fees, post judgment interest and costs </a:t>
            </a:r>
            <a:endParaRPr lang="en-US" dirty="0"/>
          </a:p>
          <a:p>
            <a:pPr marL="571500" lvl="1" indent="-571500">
              <a:lnSpc>
                <a:spcPct val="100000"/>
              </a:lnSpc>
              <a:spcBef>
                <a:spcPts val="0"/>
              </a:spcBef>
              <a:buFont typeface="Arial" charset="0"/>
              <a:buChar char="•"/>
              <a:defRPr/>
            </a:pPr>
            <a:r>
              <a:rPr lang="en-US" sz="3600" dirty="0" smtClean="0">
                <a:solidFill>
                  <a:srgbClr val="FFFF00"/>
                </a:solidFill>
              </a:rPr>
              <a:t>Buyer Bob And Broker Appealed</a:t>
            </a:r>
          </a:p>
        </p:txBody>
      </p:sp>
    </p:spTree>
    <p:extLst>
      <p:ext uri="{BB962C8B-B14F-4D97-AF65-F5344CB8AC3E}">
        <p14:creationId xmlns:p14="http://schemas.microsoft.com/office/powerpoint/2010/main" val="15505944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571500" lvl="1" indent="-571500">
              <a:lnSpc>
                <a:spcPct val="100000"/>
              </a:lnSpc>
              <a:spcBef>
                <a:spcPts val="0"/>
              </a:spcBef>
              <a:buFont typeface="Arial" charset="0"/>
              <a:buChar char="•"/>
              <a:defRPr/>
            </a:pPr>
            <a:r>
              <a:rPr lang="en-US" sz="3600" dirty="0">
                <a:solidFill>
                  <a:srgbClr val="FFFF00"/>
                </a:solidFill>
              </a:rPr>
              <a:t>After Appeal Was Filed, Parties Settled Cobb’s Claim Against Broker </a:t>
            </a:r>
          </a:p>
          <a:p>
            <a:pPr marL="571500" lvl="1" indent="-571500">
              <a:lnSpc>
                <a:spcPct val="100000"/>
              </a:lnSpc>
              <a:spcBef>
                <a:spcPts val="0"/>
              </a:spcBef>
              <a:buFont typeface="Arial" charset="0"/>
              <a:buChar char="•"/>
              <a:defRPr/>
            </a:pPr>
            <a:r>
              <a:rPr lang="en-US" sz="3600" dirty="0" smtClean="0">
                <a:solidFill>
                  <a:srgbClr val="FFFF00"/>
                </a:solidFill>
              </a:rPr>
              <a:t>Appeal Was Dismissed Against Buyer Bob Because Buyer Bob Declared Bankruptcy And District Court’s Award against  Buyer Bob Was Discharged in bankruptcy</a:t>
            </a:r>
          </a:p>
          <a:p>
            <a:pPr marL="571500" lvl="1" indent="-571500">
              <a:lnSpc>
                <a:spcPct val="100000"/>
              </a:lnSpc>
              <a:spcBef>
                <a:spcPts val="0"/>
              </a:spcBef>
              <a:buFont typeface="Arial" charset="0"/>
              <a:buChar char="•"/>
              <a:defRPr/>
            </a:pPr>
            <a:r>
              <a:rPr lang="en-US" sz="3600" dirty="0" smtClean="0">
                <a:solidFill>
                  <a:srgbClr val="FFFF00"/>
                </a:solidFill>
              </a:rPr>
              <a:t>Simmons Claim Against Broker Remained</a:t>
            </a:r>
          </a:p>
        </p:txBody>
      </p:sp>
    </p:spTree>
    <p:extLst>
      <p:ext uri="{BB962C8B-B14F-4D97-AF65-F5344CB8AC3E}">
        <p14:creationId xmlns:p14="http://schemas.microsoft.com/office/powerpoint/2010/main" val="8998645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571500" lvl="1" indent="-571500">
              <a:lnSpc>
                <a:spcPct val="100000"/>
              </a:lnSpc>
              <a:spcBef>
                <a:spcPts val="0"/>
              </a:spcBef>
              <a:buFont typeface="Arial" charset="0"/>
              <a:buChar char="•"/>
              <a:defRPr/>
            </a:pPr>
            <a:r>
              <a:rPr lang="en-US" sz="4000" i="1" dirty="0" smtClean="0">
                <a:solidFill>
                  <a:srgbClr val="FFFF00"/>
                </a:solidFill>
              </a:rPr>
              <a:t>Negligent Misrepresentation</a:t>
            </a:r>
          </a:p>
          <a:p>
            <a:pPr marL="1028700" lvl="2" indent="-571500">
              <a:lnSpc>
                <a:spcPct val="100000"/>
              </a:lnSpc>
              <a:spcBef>
                <a:spcPts val="0"/>
              </a:spcBef>
              <a:buFont typeface="Arial" charset="0"/>
              <a:buChar char="•"/>
              <a:defRPr/>
            </a:pPr>
            <a:r>
              <a:rPr lang="en-US" sz="4000" i="1" dirty="0" smtClean="0">
                <a:solidFill>
                  <a:srgbClr val="FFFF00"/>
                </a:solidFill>
              </a:rPr>
              <a:t>Material misrepresentation</a:t>
            </a:r>
          </a:p>
          <a:p>
            <a:pPr marL="1028700" lvl="2" indent="-571500">
              <a:lnSpc>
                <a:spcPct val="100000"/>
              </a:lnSpc>
              <a:spcBef>
                <a:spcPts val="0"/>
              </a:spcBef>
              <a:buFont typeface="Arial" charset="0"/>
              <a:buChar char="•"/>
              <a:defRPr/>
            </a:pPr>
            <a:r>
              <a:rPr lang="en-US" sz="4000" i="1" dirty="0" smtClean="0">
                <a:solidFill>
                  <a:srgbClr val="FFFF00"/>
                </a:solidFill>
              </a:rPr>
              <a:t>Buyer relied on representation</a:t>
            </a:r>
          </a:p>
          <a:p>
            <a:pPr marL="1028700" lvl="2" indent="-571500">
              <a:lnSpc>
                <a:spcPct val="100000"/>
              </a:lnSpc>
              <a:spcBef>
                <a:spcPts val="0"/>
              </a:spcBef>
              <a:buFont typeface="Arial" charset="0"/>
              <a:buChar char="•"/>
              <a:defRPr/>
            </a:pPr>
            <a:r>
              <a:rPr lang="en-US" sz="4000" i="1" dirty="0" smtClean="0">
                <a:solidFill>
                  <a:srgbClr val="FFFF00"/>
                </a:solidFill>
              </a:rPr>
              <a:t>Broker knew representation was false</a:t>
            </a:r>
          </a:p>
          <a:p>
            <a:pPr marL="1028700" lvl="2" indent="-571500">
              <a:lnSpc>
                <a:spcPct val="100000"/>
              </a:lnSpc>
              <a:spcBef>
                <a:spcPts val="0"/>
              </a:spcBef>
              <a:buFont typeface="Arial" charset="0"/>
              <a:buChar char="•"/>
              <a:defRPr/>
            </a:pPr>
            <a:r>
              <a:rPr lang="en-US" sz="4000" i="1" dirty="0" smtClean="0">
                <a:solidFill>
                  <a:srgbClr val="FFFF00"/>
                </a:solidFill>
              </a:rPr>
              <a:t>Broker intended to induce buyer to buy</a:t>
            </a:r>
          </a:p>
          <a:p>
            <a:pPr marL="1028700" lvl="2" indent="-571500">
              <a:lnSpc>
                <a:spcPct val="100000"/>
              </a:lnSpc>
              <a:spcBef>
                <a:spcPts val="0"/>
              </a:spcBef>
              <a:buFont typeface="Arial" charset="0"/>
              <a:buChar char="•"/>
              <a:defRPr/>
            </a:pPr>
            <a:endParaRPr lang="en-US" sz="4000" i="1" dirty="0" smtClean="0">
              <a:solidFill>
                <a:srgbClr val="FFFF00"/>
              </a:solidFill>
            </a:endParaRPr>
          </a:p>
        </p:txBody>
      </p:sp>
    </p:spTree>
    <p:extLst>
      <p:ext uri="{BB962C8B-B14F-4D97-AF65-F5344CB8AC3E}">
        <p14:creationId xmlns:p14="http://schemas.microsoft.com/office/powerpoint/2010/main" val="16615404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1028700" lvl="2" indent="-571500">
              <a:lnSpc>
                <a:spcPct val="100000"/>
              </a:lnSpc>
              <a:spcBef>
                <a:spcPts val="0"/>
              </a:spcBef>
              <a:buFont typeface="Arial" charset="0"/>
              <a:buChar char="•"/>
              <a:defRPr/>
            </a:pPr>
            <a:r>
              <a:rPr lang="en-US" sz="3200" dirty="0">
                <a:solidFill>
                  <a:srgbClr val="FFFF00"/>
                </a:solidFill>
              </a:rPr>
              <a:t>Requires a failure to </a:t>
            </a:r>
            <a:r>
              <a:rPr lang="en-US" sz="3200" dirty="0" smtClean="0">
                <a:solidFill>
                  <a:srgbClr val="FFFF00"/>
                </a:solidFill>
              </a:rPr>
              <a:t>exercise </a:t>
            </a:r>
            <a:r>
              <a:rPr lang="en-US" sz="3200" dirty="0">
                <a:solidFill>
                  <a:srgbClr val="FFFF00"/>
                </a:solidFill>
              </a:rPr>
              <a:t>ordinary care in </a:t>
            </a:r>
            <a:r>
              <a:rPr lang="en-US" sz="3200" dirty="0" smtClean="0">
                <a:solidFill>
                  <a:srgbClr val="FFFF00"/>
                </a:solidFill>
              </a:rPr>
              <a:t>obtaining </a:t>
            </a:r>
            <a:r>
              <a:rPr lang="en-US" sz="3200" dirty="0">
                <a:solidFill>
                  <a:srgbClr val="FFFF00"/>
                </a:solidFill>
              </a:rPr>
              <a:t>or communication a statement </a:t>
            </a:r>
            <a:endParaRPr lang="en-US" sz="3200" dirty="0" smtClean="0">
              <a:solidFill>
                <a:srgbClr val="FFFF00"/>
              </a:solidFill>
            </a:endParaRPr>
          </a:p>
          <a:p>
            <a:pPr marL="1028700" lvl="2" indent="-571500">
              <a:lnSpc>
                <a:spcPct val="100000"/>
              </a:lnSpc>
              <a:spcBef>
                <a:spcPts val="0"/>
              </a:spcBef>
              <a:buFont typeface="Arial" charset="0"/>
              <a:buChar char="•"/>
              <a:defRPr/>
            </a:pPr>
            <a:r>
              <a:rPr lang="en-US" sz="3200" dirty="0" smtClean="0">
                <a:solidFill>
                  <a:srgbClr val="FFFF00"/>
                </a:solidFill>
              </a:rPr>
              <a:t>An intent that the plaintiff receive and be influenced by the statement where it is reasonably foreseeable that the plaintiff would be harmed if the information conveyed was incorrect or misleading</a:t>
            </a:r>
          </a:p>
          <a:p>
            <a:pPr marL="1028700" lvl="2" indent="-571500">
              <a:lnSpc>
                <a:spcPct val="100000"/>
              </a:lnSpc>
              <a:spcBef>
                <a:spcPts val="0"/>
              </a:spcBef>
              <a:buFont typeface="Arial" charset="0"/>
              <a:buChar char="•"/>
              <a:defRPr/>
            </a:pPr>
            <a:r>
              <a:rPr lang="en-US" sz="4000" dirty="0" smtClean="0"/>
              <a:t>Can be established by commission or </a:t>
            </a:r>
            <a:r>
              <a:rPr lang="en-US" sz="4000" dirty="0" smtClean="0">
                <a:solidFill>
                  <a:srgbClr val="FFFF00"/>
                </a:solidFill>
              </a:rPr>
              <a:t>OMISSION</a:t>
            </a:r>
            <a:endParaRPr lang="en-US" sz="4000" dirty="0">
              <a:solidFill>
                <a:srgbClr val="FFFF00"/>
              </a:solidFill>
            </a:endParaRPr>
          </a:p>
        </p:txBody>
      </p:sp>
    </p:spTree>
    <p:extLst>
      <p:ext uri="{BB962C8B-B14F-4D97-AF65-F5344CB8AC3E}">
        <p14:creationId xmlns:p14="http://schemas.microsoft.com/office/powerpoint/2010/main" val="16125797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1028700" lvl="2" indent="-571500">
              <a:lnSpc>
                <a:spcPct val="100000"/>
              </a:lnSpc>
              <a:spcBef>
                <a:spcPts val="0"/>
              </a:spcBef>
              <a:buFont typeface="Arial" charset="0"/>
              <a:buChar char="•"/>
              <a:defRPr/>
            </a:pPr>
            <a:r>
              <a:rPr lang="en-US" sz="4000" dirty="0" smtClean="0"/>
              <a:t>Broker should have disclosed to Simmons the violation and the fact that seller had signed a wavier of covenant</a:t>
            </a:r>
          </a:p>
          <a:p>
            <a:pPr marL="1028700" lvl="2" indent="-571500">
              <a:lnSpc>
                <a:spcPct val="100000"/>
              </a:lnSpc>
              <a:spcBef>
                <a:spcPts val="0"/>
              </a:spcBef>
              <a:buFont typeface="Arial" charset="0"/>
              <a:buChar char="•"/>
              <a:defRPr/>
            </a:pPr>
            <a:r>
              <a:rPr lang="en-US" sz="4000" dirty="0" smtClean="0"/>
              <a:t>Cited Broker Duties – Duty of honesty, reasonable care, and to Disclose Adverse Material Facts</a:t>
            </a:r>
            <a:endParaRPr lang="en-US" sz="4000" dirty="0"/>
          </a:p>
        </p:txBody>
      </p:sp>
    </p:spTree>
    <p:extLst>
      <p:ext uri="{BB962C8B-B14F-4D97-AF65-F5344CB8AC3E}">
        <p14:creationId xmlns:p14="http://schemas.microsoft.com/office/powerpoint/2010/main" val="7889190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lnSpcReduction="10000"/>
          </a:bodyPr>
          <a:lstStyle/>
          <a:p>
            <a:pPr marL="1028700" lvl="2" indent="-571500">
              <a:lnSpc>
                <a:spcPct val="100000"/>
              </a:lnSpc>
              <a:spcBef>
                <a:spcPts val="0"/>
              </a:spcBef>
              <a:buFont typeface="Arial" charset="0"/>
              <a:buChar char="•"/>
              <a:defRPr/>
            </a:pPr>
            <a:r>
              <a:rPr lang="en-US" sz="4000" dirty="0" smtClean="0"/>
              <a:t>RANM PA – language that broker doesn’t warrant or guaranty condition of property……has not relied on statements made by broker” etc. </a:t>
            </a:r>
          </a:p>
          <a:p>
            <a:pPr marL="1028700" lvl="2" indent="-571500">
              <a:lnSpc>
                <a:spcPct val="100000"/>
              </a:lnSpc>
              <a:spcBef>
                <a:spcPts val="0"/>
              </a:spcBef>
              <a:buFont typeface="Arial" charset="0"/>
              <a:buChar char="•"/>
              <a:defRPr/>
            </a:pPr>
            <a:r>
              <a:rPr lang="en-US" sz="4000" dirty="0" smtClean="0"/>
              <a:t>Court said this does not alleviate duty to disclose material issues, and PA says that!</a:t>
            </a:r>
            <a:endParaRPr lang="en-US" sz="4000" dirty="0"/>
          </a:p>
        </p:txBody>
      </p:sp>
    </p:spTree>
    <p:extLst>
      <p:ext uri="{BB962C8B-B14F-4D97-AF65-F5344CB8AC3E}">
        <p14:creationId xmlns:p14="http://schemas.microsoft.com/office/powerpoint/2010/main" val="13831135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fontScale="92500" lnSpcReduction="10000"/>
          </a:bodyPr>
          <a:lstStyle/>
          <a:p>
            <a:pPr marL="1028700" lvl="2" indent="-571500">
              <a:lnSpc>
                <a:spcPct val="100000"/>
              </a:lnSpc>
              <a:spcBef>
                <a:spcPts val="0"/>
              </a:spcBef>
              <a:buFont typeface="Arial" charset="0"/>
              <a:buChar char="•"/>
              <a:defRPr/>
            </a:pPr>
            <a:r>
              <a:rPr lang="en-US" sz="4000" dirty="0" smtClean="0"/>
              <a:t>Negligence Per Se</a:t>
            </a:r>
          </a:p>
          <a:p>
            <a:pPr marL="1485900" lvl="3" indent="-571500">
              <a:lnSpc>
                <a:spcPct val="100000"/>
              </a:lnSpc>
              <a:spcBef>
                <a:spcPts val="0"/>
              </a:spcBef>
              <a:buFont typeface="Arial" charset="0"/>
              <a:buChar char="•"/>
              <a:defRPr/>
            </a:pPr>
            <a:r>
              <a:rPr lang="en-US" sz="3800" dirty="0" smtClean="0"/>
              <a:t>Statute or reg which prescribes certain actions or defines standard of conduct</a:t>
            </a:r>
          </a:p>
          <a:p>
            <a:pPr marL="1485900" lvl="3" indent="-571500">
              <a:lnSpc>
                <a:spcPct val="100000"/>
              </a:lnSpc>
              <a:spcBef>
                <a:spcPts val="0"/>
              </a:spcBef>
              <a:buFont typeface="Arial" charset="0"/>
              <a:buChar char="•"/>
              <a:defRPr/>
            </a:pPr>
            <a:r>
              <a:rPr lang="en-US" sz="3800" dirty="0" smtClean="0"/>
              <a:t>Defendant violated</a:t>
            </a:r>
          </a:p>
          <a:p>
            <a:pPr marL="1485900" lvl="3" indent="-571500">
              <a:lnSpc>
                <a:spcPct val="100000"/>
              </a:lnSpc>
              <a:spcBef>
                <a:spcPts val="0"/>
              </a:spcBef>
              <a:buFont typeface="Arial" charset="0"/>
              <a:buChar char="•"/>
              <a:defRPr/>
            </a:pPr>
            <a:r>
              <a:rPr lang="en-US" sz="3800" dirty="0" smtClean="0"/>
              <a:t>Plaintiff was in the class of persons intended to be protected</a:t>
            </a:r>
          </a:p>
          <a:p>
            <a:pPr marL="1485900" lvl="3" indent="-571500">
              <a:lnSpc>
                <a:spcPct val="100000"/>
              </a:lnSpc>
              <a:spcBef>
                <a:spcPts val="0"/>
              </a:spcBef>
              <a:buFont typeface="Arial" charset="0"/>
              <a:buChar char="•"/>
              <a:defRPr/>
            </a:pPr>
            <a:r>
              <a:rPr lang="en-US" sz="3800" dirty="0" smtClean="0"/>
              <a:t>And harm was that which the legislature intended to prevent  </a:t>
            </a:r>
          </a:p>
        </p:txBody>
      </p:sp>
    </p:spTree>
    <p:extLst>
      <p:ext uri="{BB962C8B-B14F-4D97-AF65-F5344CB8AC3E}">
        <p14:creationId xmlns:p14="http://schemas.microsoft.com/office/powerpoint/2010/main" val="18727928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lnSpcReduction="10000"/>
          </a:bodyPr>
          <a:lstStyle/>
          <a:p>
            <a:pPr marL="1028700" lvl="2" indent="-571500">
              <a:lnSpc>
                <a:spcPct val="100000"/>
              </a:lnSpc>
              <a:spcBef>
                <a:spcPts val="0"/>
              </a:spcBef>
              <a:buFont typeface="Arial" charset="0"/>
              <a:buChar char="•"/>
              <a:defRPr/>
            </a:pPr>
            <a:r>
              <a:rPr lang="en-US" sz="4000" dirty="0" smtClean="0"/>
              <a:t>Reg – requires broker to disclose </a:t>
            </a:r>
            <a:endParaRPr lang="en-US" sz="4000" dirty="0"/>
          </a:p>
          <a:p>
            <a:pPr marL="1028700" lvl="2" indent="-571500">
              <a:lnSpc>
                <a:spcPct val="100000"/>
              </a:lnSpc>
              <a:spcBef>
                <a:spcPts val="0"/>
              </a:spcBef>
              <a:buFont typeface="Arial" charset="0"/>
              <a:buChar char="•"/>
              <a:defRPr/>
            </a:pPr>
            <a:r>
              <a:rPr lang="en-US" sz="4000" dirty="0" smtClean="0"/>
              <a:t>Broker didn’t disclose violation or the fact seller had signed waiver</a:t>
            </a:r>
          </a:p>
          <a:p>
            <a:pPr marL="1028700" lvl="2" indent="-571500">
              <a:lnSpc>
                <a:spcPct val="100000"/>
              </a:lnSpc>
              <a:spcBef>
                <a:spcPts val="0"/>
              </a:spcBef>
              <a:buFont typeface="Arial" charset="0"/>
              <a:buChar char="•"/>
              <a:defRPr/>
            </a:pPr>
            <a:r>
              <a:rPr lang="en-US" sz="4000" dirty="0" smtClean="0"/>
              <a:t>Simmons was the in the class of people intended to be protected</a:t>
            </a:r>
          </a:p>
          <a:p>
            <a:pPr marL="1028700" lvl="2" indent="-571500">
              <a:lnSpc>
                <a:spcPct val="100000"/>
              </a:lnSpc>
              <a:spcBef>
                <a:spcPts val="0"/>
              </a:spcBef>
              <a:buFont typeface="Arial" charset="0"/>
              <a:buChar char="•"/>
              <a:defRPr/>
            </a:pPr>
            <a:r>
              <a:rPr lang="en-US" sz="4000" dirty="0" smtClean="0"/>
              <a:t>And type of harm they suffered was harm the regulation was intended to prevent</a:t>
            </a:r>
            <a:endParaRPr lang="en-US" sz="3800" dirty="0" smtClean="0"/>
          </a:p>
        </p:txBody>
      </p:sp>
    </p:spTree>
    <p:extLst>
      <p:ext uri="{BB962C8B-B14F-4D97-AF65-F5344CB8AC3E}">
        <p14:creationId xmlns:p14="http://schemas.microsoft.com/office/powerpoint/2010/main" val="1329922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fontScale="92500" lnSpcReduction="20000"/>
          </a:bodyPr>
          <a:lstStyle/>
          <a:p>
            <a:pPr marL="1028700" lvl="2" indent="-571500">
              <a:lnSpc>
                <a:spcPct val="100000"/>
              </a:lnSpc>
              <a:spcBef>
                <a:spcPts val="0"/>
              </a:spcBef>
              <a:buFont typeface="Arial" charset="0"/>
              <a:buChar char="•"/>
              <a:defRPr/>
            </a:pPr>
            <a:r>
              <a:rPr lang="en-US" sz="4000" dirty="0" smtClean="0"/>
              <a:t>Damages Affirmed</a:t>
            </a:r>
          </a:p>
          <a:p>
            <a:pPr marL="1485900" lvl="3" indent="-571500">
              <a:lnSpc>
                <a:spcPct val="100000"/>
              </a:lnSpc>
              <a:spcBef>
                <a:spcPts val="0"/>
              </a:spcBef>
              <a:buFont typeface="Arial" charset="0"/>
              <a:buChar char="•"/>
              <a:defRPr/>
            </a:pPr>
            <a:r>
              <a:rPr lang="en-US" sz="3600" dirty="0" smtClean="0"/>
              <a:t>$</a:t>
            </a:r>
            <a:r>
              <a:rPr lang="en-US" sz="3600" dirty="0"/>
              <a:t>123,000 for overpayment of lots</a:t>
            </a:r>
          </a:p>
          <a:p>
            <a:pPr marL="1485900" lvl="3" indent="-571500">
              <a:lnSpc>
                <a:spcPct val="100000"/>
              </a:lnSpc>
              <a:spcBef>
                <a:spcPts val="0"/>
              </a:spcBef>
              <a:buFont typeface="Arial" charset="0"/>
              <a:buChar char="•"/>
              <a:defRPr/>
            </a:pPr>
            <a:r>
              <a:rPr lang="en-US" sz="3600" dirty="0"/>
              <a:t>$202,725 in commissions</a:t>
            </a:r>
          </a:p>
          <a:p>
            <a:pPr marL="1485900" lvl="3" indent="-571500">
              <a:lnSpc>
                <a:spcPct val="100000"/>
              </a:lnSpc>
              <a:spcBef>
                <a:spcPts val="0"/>
              </a:spcBef>
              <a:buFont typeface="Arial" charset="0"/>
              <a:buChar char="•"/>
              <a:defRPr/>
            </a:pPr>
            <a:r>
              <a:rPr lang="en-US" sz="3600" dirty="0"/>
              <a:t>$126,562.95 in Carry Cost </a:t>
            </a:r>
            <a:r>
              <a:rPr lang="en-US" sz="3600" dirty="0" smtClean="0"/>
              <a:t>Damage</a:t>
            </a:r>
          </a:p>
          <a:p>
            <a:pPr marL="1485900" lvl="3" indent="-571500">
              <a:lnSpc>
                <a:spcPct val="100000"/>
              </a:lnSpc>
              <a:spcBef>
                <a:spcPts val="0"/>
              </a:spcBef>
              <a:buFont typeface="Arial" charset="0"/>
              <a:buChar char="•"/>
              <a:defRPr/>
            </a:pPr>
            <a:r>
              <a:rPr lang="en-US" sz="3600" dirty="0" smtClean="0"/>
              <a:t>$152,552.36 in attorney fees for defending and suit</a:t>
            </a:r>
            <a:endParaRPr lang="en-US" sz="3600" dirty="0"/>
          </a:p>
          <a:p>
            <a:pPr marL="1028700" lvl="2" indent="-571500">
              <a:lnSpc>
                <a:spcPct val="100000"/>
              </a:lnSpc>
              <a:spcBef>
                <a:spcPts val="0"/>
              </a:spcBef>
              <a:buFont typeface="Arial" charset="0"/>
              <a:buChar char="•"/>
              <a:defRPr/>
            </a:pPr>
            <a:r>
              <a:rPr lang="en-US" sz="4000" dirty="0" smtClean="0"/>
              <a:t>Damages affirmed accept </a:t>
            </a:r>
          </a:p>
          <a:p>
            <a:pPr marL="1485900" lvl="3" indent="-571500">
              <a:lnSpc>
                <a:spcPct val="100000"/>
              </a:lnSpc>
              <a:spcBef>
                <a:spcPts val="0"/>
              </a:spcBef>
              <a:buFont typeface="Arial" charset="0"/>
              <a:buChar char="•"/>
              <a:defRPr/>
            </a:pPr>
            <a:r>
              <a:rPr lang="en-US" sz="3800" dirty="0" smtClean="0"/>
              <a:t>adjustment – commission due, but not on $123,000</a:t>
            </a:r>
          </a:p>
          <a:p>
            <a:pPr marL="1485900" lvl="3" indent="-571500">
              <a:lnSpc>
                <a:spcPct val="100000"/>
              </a:lnSpc>
              <a:spcBef>
                <a:spcPts val="0"/>
              </a:spcBef>
              <a:buFont typeface="Arial" charset="0"/>
              <a:buChar char="•"/>
              <a:defRPr/>
            </a:pPr>
            <a:r>
              <a:rPr lang="en-US" sz="3800" dirty="0" smtClean="0"/>
              <a:t>Attorney fees on defense, but not counterclaim</a:t>
            </a:r>
          </a:p>
          <a:p>
            <a:pPr marL="1485900" lvl="3" indent="-571500">
              <a:lnSpc>
                <a:spcPct val="100000"/>
              </a:lnSpc>
              <a:spcBef>
                <a:spcPts val="0"/>
              </a:spcBef>
              <a:buFont typeface="Arial" charset="0"/>
              <a:buChar char="•"/>
              <a:defRPr/>
            </a:pPr>
            <a:endParaRPr lang="en-US" sz="3400" dirty="0" smtClean="0"/>
          </a:p>
          <a:p>
            <a:pPr marL="1485900" lvl="3" indent="-571500">
              <a:lnSpc>
                <a:spcPct val="100000"/>
              </a:lnSpc>
              <a:spcBef>
                <a:spcPts val="0"/>
              </a:spcBef>
              <a:buFont typeface="Arial" charset="0"/>
              <a:buChar char="•"/>
              <a:defRPr/>
            </a:pPr>
            <a:endParaRPr lang="en-US" sz="3600" dirty="0"/>
          </a:p>
          <a:p>
            <a:pPr marL="1485900" lvl="3" indent="-571500">
              <a:lnSpc>
                <a:spcPct val="100000"/>
              </a:lnSpc>
              <a:spcBef>
                <a:spcPts val="0"/>
              </a:spcBef>
              <a:buFont typeface="Arial" charset="0"/>
              <a:buChar char="•"/>
              <a:defRPr/>
            </a:pPr>
            <a:endParaRPr lang="en-US" sz="3600" dirty="0" smtClean="0"/>
          </a:p>
        </p:txBody>
      </p:sp>
    </p:spTree>
    <p:extLst>
      <p:ext uri="{BB962C8B-B14F-4D97-AF65-F5344CB8AC3E}">
        <p14:creationId xmlns:p14="http://schemas.microsoft.com/office/powerpoint/2010/main" val="1058129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EDUCATION</a:t>
            </a:r>
            <a:endParaRPr lang="en-US" sz="4800" dirty="0"/>
          </a:p>
        </p:txBody>
      </p:sp>
      <p:sp>
        <p:nvSpPr>
          <p:cNvPr id="3" name="Content Placeholder 2"/>
          <p:cNvSpPr>
            <a:spLocks noGrp="1"/>
          </p:cNvSpPr>
          <p:nvPr>
            <p:ph idx="1"/>
          </p:nvPr>
        </p:nvSpPr>
        <p:spPr>
          <a:xfrm>
            <a:off x="531639" y="2362200"/>
            <a:ext cx="8229600" cy="4495800"/>
          </a:xfrm>
        </p:spPr>
        <p:txBody>
          <a:bodyPr/>
          <a:lstStyle/>
          <a:p>
            <a:pPr lvl="1"/>
            <a:r>
              <a:rPr lang="en-US" sz="3200" b="1" dirty="0"/>
              <a:t> </a:t>
            </a:r>
            <a:r>
              <a:rPr lang="en-US" sz="4400" dirty="0"/>
              <a:t>CORE ELECTIVE COURSE – </a:t>
            </a:r>
            <a:endParaRPr lang="en-US" sz="4400" dirty="0" smtClean="0"/>
          </a:p>
          <a:p>
            <a:pPr lvl="2"/>
            <a:r>
              <a:rPr lang="en-US" sz="4000" dirty="0"/>
              <a:t>R</a:t>
            </a:r>
            <a:r>
              <a:rPr lang="en-US" sz="4000" dirty="0" smtClean="0"/>
              <a:t>esidential </a:t>
            </a:r>
            <a:r>
              <a:rPr lang="en-US" sz="4000" dirty="0"/>
              <a:t>S</a:t>
            </a:r>
            <a:r>
              <a:rPr lang="en-US" sz="4000" dirty="0" smtClean="0"/>
              <a:t>ales OR</a:t>
            </a:r>
            <a:endParaRPr lang="en-US" sz="4000" dirty="0"/>
          </a:p>
          <a:p>
            <a:pPr lvl="2"/>
            <a:r>
              <a:rPr lang="en-US" sz="4000" dirty="0"/>
              <a:t>C</a:t>
            </a:r>
            <a:r>
              <a:rPr lang="en-US" sz="4000" dirty="0" smtClean="0"/>
              <a:t>ommercial  </a:t>
            </a:r>
            <a:r>
              <a:rPr lang="en-US" sz="4000" dirty="0"/>
              <a:t>S</a:t>
            </a:r>
            <a:r>
              <a:rPr lang="en-US" sz="4000" dirty="0" smtClean="0"/>
              <a:t>ales OR</a:t>
            </a:r>
          </a:p>
          <a:p>
            <a:pPr lvl="2"/>
            <a:r>
              <a:rPr lang="en-US" sz="4000" dirty="0"/>
              <a:t>V</a:t>
            </a:r>
            <a:r>
              <a:rPr lang="en-US" sz="4000" dirty="0" smtClean="0"/>
              <a:t>acant Land/Ranch </a:t>
            </a:r>
            <a:r>
              <a:rPr lang="en-US" sz="4000" dirty="0"/>
              <a:t>S</a:t>
            </a:r>
            <a:r>
              <a:rPr lang="en-US" sz="4000" dirty="0" smtClean="0"/>
              <a:t>ales OR</a:t>
            </a:r>
          </a:p>
          <a:p>
            <a:pPr lvl="2"/>
            <a:r>
              <a:rPr lang="en-US" sz="4000" dirty="0" smtClean="0"/>
              <a:t>Property </a:t>
            </a:r>
            <a:r>
              <a:rPr lang="en-US" sz="4000" dirty="0"/>
              <a:t>M</a:t>
            </a:r>
            <a:r>
              <a:rPr lang="en-US" sz="4000" dirty="0" smtClean="0"/>
              <a:t>anagement</a:t>
            </a:r>
            <a:endParaRPr lang="en-US" sz="4000" dirty="0"/>
          </a:p>
          <a:p>
            <a:pPr lvl="1"/>
            <a:endParaRPr lang="en-US" dirty="0"/>
          </a:p>
          <a:p>
            <a:endParaRPr lang="en-US" dirty="0"/>
          </a:p>
        </p:txBody>
      </p:sp>
    </p:spTree>
    <p:extLst>
      <p:ext uri="{BB962C8B-B14F-4D97-AF65-F5344CB8AC3E}">
        <p14:creationId xmlns:p14="http://schemas.microsoft.com/office/powerpoint/2010/main" val="19315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 CA </a:t>
            </a:r>
            <a:endParaRPr lang="en-US" sz="5400" b="1" dirty="0"/>
          </a:p>
        </p:txBody>
      </p:sp>
      <p:sp>
        <p:nvSpPr>
          <p:cNvPr id="3" name="Content Placeholder 2"/>
          <p:cNvSpPr>
            <a:spLocks noGrp="1"/>
          </p:cNvSpPr>
          <p:nvPr>
            <p:ph idx="1"/>
          </p:nvPr>
        </p:nvSpPr>
        <p:spPr>
          <a:xfrm>
            <a:off x="0" y="1981200"/>
            <a:ext cx="9144000" cy="4876800"/>
          </a:xfrm>
        </p:spPr>
        <p:txBody>
          <a:bodyPr/>
          <a:lstStyle/>
          <a:p>
            <a:pPr lvl="1">
              <a:buFont typeface="Wingdings" charset="2"/>
              <a:buChar char="§"/>
              <a:defRPr/>
            </a:pPr>
            <a:endParaRPr lang="en-US" sz="3600" b="1" dirty="0" smtClean="0"/>
          </a:p>
          <a:p>
            <a:pPr lvl="1">
              <a:buFont typeface="Wingdings" charset="2"/>
              <a:buChar char="§"/>
              <a:defRPr/>
            </a:pPr>
            <a:r>
              <a:rPr lang="en-US" sz="3600" b="1" dirty="0"/>
              <a:t> </a:t>
            </a:r>
            <a:endParaRPr lang="en-US" sz="3600" dirty="0"/>
          </a:p>
        </p:txBody>
      </p:sp>
      <p:sp>
        <p:nvSpPr>
          <p:cNvPr id="4" name="Rectangle 3"/>
          <p:cNvSpPr/>
          <p:nvPr/>
        </p:nvSpPr>
        <p:spPr>
          <a:xfrm>
            <a:off x="31376" y="2209800"/>
            <a:ext cx="9144000" cy="5078313"/>
          </a:xfrm>
          <a:prstGeom prst="rect">
            <a:avLst/>
          </a:prstGeom>
        </p:spPr>
        <p:txBody>
          <a:bodyPr wrap="square">
            <a:spAutoFit/>
          </a:bodyPr>
          <a:lstStyle/>
          <a:p>
            <a:pPr marL="1028700" lvl="1" indent="-571500">
              <a:buFont typeface="Arial" charset="0"/>
              <a:buChar char="•"/>
            </a:pPr>
            <a:r>
              <a:rPr lang="en-US" sz="3200" b="1" dirty="0" smtClean="0">
                <a:solidFill>
                  <a:srgbClr val="FFFF00"/>
                </a:solidFill>
              </a:rPr>
              <a:t>Buyer notices “foul” odor</a:t>
            </a:r>
          </a:p>
          <a:p>
            <a:pPr marL="1028700" lvl="1" indent="-571500">
              <a:buFont typeface="Arial" charset="0"/>
              <a:buChar char="•"/>
            </a:pPr>
            <a:r>
              <a:rPr lang="en-US" sz="3200" b="1" dirty="0" smtClean="0">
                <a:solidFill>
                  <a:srgbClr val="FFFF00"/>
                </a:solidFill>
              </a:rPr>
              <a:t>Broker says it’s “sea air”</a:t>
            </a:r>
          </a:p>
          <a:p>
            <a:pPr marL="1028700" lvl="1" indent="-571500">
              <a:buFont typeface="Arial" charset="0"/>
              <a:buChar char="•"/>
            </a:pPr>
            <a:r>
              <a:rPr lang="en-US" sz="3200" b="1" dirty="0" smtClean="0">
                <a:solidFill>
                  <a:srgbClr val="FFFF00"/>
                </a:solidFill>
              </a:rPr>
              <a:t>“Just replace sheetrock”</a:t>
            </a:r>
          </a:p>
          <a:p>
            <a:pPr marL="1028700" lvl="1" indent="-571500">
              <a:buFont typeface="Arial" charset="0"/>
              <a:buChar char="•"/>
            </a:pPr>
            <a:r>
              <a:rPr lang="en-US" sz="3200" b="1" dirty="0" smtClean="0">
                <a:solidFill>
                  <a:srgbClr val="FFFF00"/>
                </a:solidFill>
              </a:rPr>
              <a:t>After purchase, buyer noticed oil-like odor on first floor</a:t>
            </a:r>
          </a:p>
          <a:p>
            <a:pPr marL="1028700" lvl="1" indent="-571500">
              <a:buFont typeface="Arial" charset="0"/>
              <a:buChar char="•"/>
            </a:pPr>
            <a:r>
              <a:rPr lang="en-US" sz="3200" b="1" dirty="0" smtClean="0">
                <a:solidFill>
                  <a:srgbClr val="FFFF00"/>
                </a:solidFill>
              </a:rPr>
              <a:t>Investigated and found buried septic and oil tanks</a:t>
            </a:r>
          </a:p>
          <a:p>
            <a:pPr marL="914400" lvl="1" indent="-457200">
              <a:buFont typeface="Arial" charset="0"/>
              <a:buChar char="•"/>
            </a:pPr>
            <a:r>
              <a:rPr lang="en-US" sz="3200" b="1" dirty="0" smtClean="0">
                <a:solidFill>
                  <a:srgbClr val="FFFF00"/>
                </a:solidFill>
              </a:rPr>
              <a:t>To fully remediate had to REMOVE ENTIRE HOUSE</a:t>
            </a:r>
          </a:p>
          <a:p>
            <a:pPr lvl="1">
              <a:buFont typeface="Wingdings" charset="2"/>
              <a:buChar char="§"/>
            </a:pPr>
            <a:endParaRPr lang="en-US" sz="3600" b="1" dirty="0" smtClean="0">
              <a:solidFill>
                <a:srgbClr val="FFFF00"/>
              </a:solidFill>
            </a:endParaRPr>
          </a:p>
        </p:txBody>
      </p:sp>
    </p:spTree>
    <p:extLst>
      <p:ext uri="{BB962C8B-B14F-4D97-AF65-F5344CB8AC3E}">
        <p14:creationId xmlns:p14="http://schemas.microsoft.com/office/powerpoint/2010/main" val="450578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a:t>
            </a:r>
            <a:endParaRPr lang="en-US" sz="5400" b="1" dirty="0"/>
          </a:p>
        </p:txBody>
      </p:sp>
      <p:sp>
        <p:nvSpPr>
          <p:cNvPr id="3" name="Content Placeholder 2"/>
          <p:cNvSpPr>
            <a:spLocks noGrp="1"/>
          </p:cNvSpPr>
          <p:nvPr>
            <p:ph idx="1"/>
          </p:nvPr>
        </p:nvSpPr>
        <p:spPr>
          <a:xfrm>
            <a:off x="0" y="1981200"/>
            <a:ext cx="9144000" cy="4876800"/>
          </a:xfrm>
        </p:spPr>
        <p:txBody>
          <a:bodyPr/>
          <a:lstStyle/>
          <a:p>
            <a:pPr lvl="1">
              <a:buFont typeface="Wingdings" charset="2"/>
              <a:buChar char="§"/>
              <a:defRPr/>
            </a:pPr>
            <a:endParaRPr lang="en-US" sz="3600" b="1" dirty="0" smtClean="0"/>
          </a:p>
        </p:txBody>
      </p:sp>
      <p:sp>
        <p:nvSpPr>
          <p:cNvPr id="4" name="Rectangle 3"/>
          <p:cNvSpPr/>
          <p:nvPr/>
        </p:nvSpPr>
        <p:spPr>
          <a:xfrm>
            <a:off x="31376" y="2209800"/>
            <a:ext cx="8274424" cy="3046988"/>
          </a:xfrm>
          <a:prstGeom prst="rect">
            <a:avLst/>
          </a:prstGeom>
        </p:spPr>
        <p:txBody>
          <a:bodyPr wrap="square">
            <a:spAutoFit/>
          </a:bodyPr>
          <a:lstStyle/>
          <a:p>
            <a:pPr lvl="1" algn="ctr"/>
            <a:endParaRPr lang="en-US" sz="4800" b="1" dirty="0" smtClean="0">
              <a:solidFill>
                <a:srgbClr val="FFFF00"/>
              </a:solidFill>
            </a:endParaRPr>
          </a:p>
          <a:p>
            <a:pPr lvl="1" algn="ctr"/>
            <a:r>
              <a:rPr lang="en-US" sz="4800" b="1" dirty="0" smtClean="0">
                <a:solidFill>
                  <a:srgbClr val="FFFF00"/>
                </a:solidFill>
              </a:rPr>
              <a:t>WAS</a:t>
            </a:r>
          </a:p>
          <a:p>
            <a:pPr lvl="1" algn="ctr"/>
            <a:r>
              <a:rPr lang="en-US" sz="4800" b="1" dirty="0" smtClean="0">
                <a:solidFill>
                  <a:srgbClr val="FFFF00"/>
                </a:solidFill>
              </a:rPr>
              <a:t> AGENT</a:t>
            </a:r>
          </a:p>
          <a:p>
            <a:pPr lvl="1" algn="ctr"/>
            <a:r>
              <a:rPr lang="en-US" sz="4800" b="1" dirty="0" smtClean="0">
                <a:solidFill>
                  <a:srgbClr val="FFFF00"/>
                </a:solidFill>
              </a:rPr>
              <a:t>LIABLE?</a:t>
            </a:r>
          </a:p>
        </p:txBody>
      </p:sp>
    </p:spTree>
    <p:extLst>
      <p:ext uri="{BB962C8B-B14F-4D97-AF65-F5344CB8AC3E}">
        <p14:creationId xmlns:p14="http://schemas.microsoft.com/office/powerpoint/2010/main" val="5891706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 CA</a:t>
            </a:r>
            <a:endParaRPr lang="en-US" sz="5400" b="1" dirty="0"/>
          </a:p>
        </p:txBody>
      </p:sp>
      <p:sp>
        <p:nvSpPr>
          <p:cNvPr id="3" name="Content Placeholder 2"/>
          <p:cNvSpPr>
            <a:spLocks noGrp="1"/>
          </p:cNvSpPr>
          <p:nvPr>
            <p:ph idx="1"/>
          </p:nvPr>
        </p:nvSpPr>
        <p:spPr>
          <a:xfrm>
            <a:off x="0" y="1981200"/>
            <a:ext cx="9144000" cy="4876800"/>
          </a:xfrm>
        </p:spPr>
        <p:txBody>
          <a:bodyPr/>
          <a:lstStyle/>
          <a:p>
            <a:pPr marL="0" marR="0" lvl="1" indent="0" defTabSz="914400" eaLnBrk="1" fontAlgn="auto" latinLnBrk="0" hangingPunct="1">
              <a:lnSpc>
                <a:spcPct val="100000"/>
              </a:lnSpc>
              <a:spcBef>
                <a:spcPts val="0"/>
              </a:spcBef>
              <a:spcAft>
                <a:spcPts val="0"/>
              </a:spcAft>
              <a:buClrTx/>
              <a:buSzTx/>
              <a:buFont typeface="Wingdings" charset="2"/>
              <a:buNone/>
              <a:tabLst/>
              <a:defRPr/>
            </a:pPr>
            <a:endParaRPr lang="en-US" sz="3600" b="1" dirty="0" smtClean="0"/>
          </a:p>
        </p:txBody>
      </p:sp>
      <p:sp>
        <p:nvSpPr>
          <p:cNvPr id="4" name="Rectangle 3"/>
          <p:cNvSpPr/>
          <p:nvPr/>
        </p:nvSpPr>
        <p:spPr>
          <a:xfrm>
            <a:off x="31376" y="2209800"/>
            <a:ext cx="9144000" cy="3539430"/>
          </a:xfrm>
          <a:prstGeom prst="rect">
            <a:avLst/>
          </a:prstGeom>
        </p:spPr>
        <p:txBody>
          <a:bodyPr wrap="square">
            <a:spAutoFit/>
          </a:bodyPr>
          <a:lstStyle/>
          <a:p>
            <a:pPr marL="1143000" lvl="1" indent="-685800">
              <a:buFont typeface="Arial" charset="0"/>
              <a:buChar char="•"/>
            </a:pPr>
            <a:r>
              <a:rPr lang="en-US" sz="3200" b="1" dirty="0" smtClean="0">
                <a:solidFill>
                  <a:srgbClr val="FFFF00"/>
                </a:solidFill>
              </a:rPr>
              <a:t>AGENT SETTLED FOR $275,000</a:t>
            </a:r>
          </a:p>
          <a:p>
            <a:pPr marL="1143000" lvl="1" indent="-685800">
              <a:buFont typeface="Arial" charset="0"/>
              <a:buChar char="•"/>
            </a:pPr>
            <a:r>
              <a:rPr lang="en-US" sz="3200" b="1" dirty="0" smtClean="0">
                <a:solidFill>
                  <a:srgbClr val="FFFF00"/>
                </a:solidFill>
              </a:rPr>
              <a:t>SELLER WENT TO COURT </a:t>
            </a:r>
          </a:p>
          <a:p>
            <a:pPr marL="1600200" lvl="2" indent="-685800">
              <a:buFont typeface="Arial" charset="0"/>
              <a:buChar char="•"/>
            </a:pPr>
            <a:r>
              <a:rPr lang="en-US" sz="3200" b="1" dirty="0" smtClean="0">
                <a:solidFill>
                  <a:srgbClr val="FFFF00"/>
                </a:solidFill>
              </a:rPr>
              <a:t>NO FRAUD, BUT NEGLIGENT MISREPRESENTATION FOR AGENT’S REMARKS</a:t>
            </a:r>
          </a:p>
          <a:p>
            <a:pPr marL="1143000" lvl="1" indent="-685800">
              <a:buFont typeface="Arial" charset="0"/>
              <a:buChar char="•"/>
            </a:pPr>
            <a:r>
              <a:rPr lang="en-US" sz="3200" b="1" dirty="0" smtClean="0">
                <a:solidFill>
                  <a:srgbClr val="FFFF00"/>
                </a:solidFill>
              </a:rPr>
              <a:t>QUESTION OF DAMAGES AND ATTORNEY FEES</a:t>
            </a:r>
          </a:p>
        </p:txBody>
      </p:sp>
    </p:spTree>
    <p:extLst>
      <p:ext uri="{BB962C8B-B14F-4D97-AF65-F5344CB8AC3E}">
        <p14:creationId xmlns:p14="http://schemas.microsoft.com/office/powerpoint/2010/main" val="21282158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OH</a:t>
            </a:r>
            <a:endParaRPr lang="en-US" sz="5400" b="1" dirty="0"/>
          </a:p>
        </p:txBody>
      </p:sp>
      <p:sp>
        <p:nvSpPr>
          <p:cNvPr id="3" name="Content Placeholder 2"/>
          <p:cNvSpPr>
            <a:spLocks noGrp="1"/>
          </p:cNvSpPr>
          <p:nvPr>
            <p:ph idx="1"/>
          </p:nvPr>
        </p:nvSpPr>
        <p:spPr>
          <a:xfrm>
            <a:off x="0" y="1981200"/>
            <a:ext cx="9144000" cy="4876800"/>
          </a:xfrm>
        </p:spPr>
        <p:txBody>
          <a:bodyPr>
            <a:normAutofit lnSpcReduction="10000"/>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Buyer and Broker told  owner “Buyer plans on raising livestock on land”</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Really </a:t>
            </a:r>
            <a:r>
              <a:rPr lang="en-US" sz="3600" b="1" dirty="0"/>
              <a:t>B</a:t>
            </a:r>
            <a:r>
              <a:rPr lang="en-US" sz="3600" b="1" dirty="0" smtClean="0"/>
              <a:t>uyer wanted property for mineral rights and Broker knew this</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Mineral rights doubled value of property - $460 k to $2.1 mil</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Seller sued for fraudulent inducement, fraudulent misrepresentation and breach of FD</a:t>
            </a:r>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12126287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OH</a:t>
            </a:r>
            <a:endParaRPr lang="en-US" sz="5400" b="1" dirty="0"/>
          </a:p>
        </p:txBody>
      </p:sp>
      <p:sp>
        <p:nvSpPr>
          <p:cNvPr id="3" name="Content Placeholder 2"/>
          <p:cNvSpPr>
            <a:spLocks noGrp="1"/>
          </p:cNvSpPr>
          <p:nvPr>
            <p:ph idx="1"/>
          </p:nvPr>
        </p:nvSpPr>
        <p:spPr>
          <a:xfrm>
            <a:off x="0" y="1981200"/>
            <a:ext cx="9144000" cy="4876800"/>
          </a:xfrm>
        </p:spPr>
        <p:txBody>
          <a:bodyPr>
            <a:normAutofit/>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Seller and buyer settled  -  $450 k</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Admissions said “broker had duty to advise the seller about buyer’s use and breached FD”</a:t>
            </a:r>
          </a:p>
          <a:p>
            <a:pPr marL="571500" lvl="1" indent="-571500">
              <a:lnSpc>
                <a:spcPct val="100000"/>
              </a:lnSpc>
              <a:spcBef>
                <a:spcPts val="0"/>
              </a:spcBef>
              <a:buFont typeface="Arial" charset="0"/>
              <a:buChar char="•"/>
              <a:defRPr/>
            </a:pPr>
            <a:r>
              <a:rPr lang="en-US" sz="4000" b="1" dirty="0"/>
              <a:t>Broker failed to answer requests for admissions</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Awarded $1.2 mil.</a:t>
            </a:r>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99379498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NY</a:t>
            </a:r>
            <a:endParaRPr lang="en-US" sz="5400" b="1" dirty="0"/>
          </a:p>
        </p:txBody>
      </p:sp>
      <p:sp>
        <p:nvSpPr>
          <p:cNvPr id="3" name="Content Placeholder 2"/>
          <p:cNvSpPr>
            <a:spLocks noGrp="1"/>
          </p:cNvSpPr>
          <p:nvPr>
            <p:ph idx="1"/>
          </p:nvPr>
        </p:nvSpPr>
        <p:spPr>
          <a:xfrm>
            <a:off x="0" y="1981200"/>
            <a:ext cx="9144000" cy="4876800"/>
          </a:xfrm>
        </p:spPr>
        <p:txBody>
          <a:bodyPr>
            <a:normAutofit lnSpcReduction="10000"/>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During showing, prospective tenant tripped on curtain cord from open curtains and fell down stairs</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Broker could not remember if she opened curtains</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Prospective Tenant sued owner and broker </a:t>
            </a:r>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8905643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NY</a:t>
            </a:r>
            <a:endParaRPr lang="en-US" sz="5400" b="1" dirty="0"/>
          </a:p>
        </p:txBody>
      </p:sp>
      <p:sp>
        <p:nvSpPr>
          <p:cNvPr id="3" name="Content Placeholder 2"/>
          <p:cNvSpPr>
            <a:spLocks noGrp="1"/>
          </p:cNvSpPr>
          <p:nvPr>
            <p:ph idx="1"/>
          </p:nvPr>
        </p:nvSpPr>
        <p:spPr>
          <a:xfrm>
            <a:off x="0" y="1981200"/>
            <a:ext cx="9144000" cy="4876800"/>
          </a:xfrm>
        </p:spPr>
        <p:txBody>
          <a:bodyPr>
            <a:normAutofit lnSpcReduction="10000"/>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Trial court found for broker – said broker is not responsible for injuries occurring on property during showing unless it can be shown that the real estate professional </a:t>
            </a:r>
            <a:r>
              <a:rPr lang="en-US" sz="3600" b="1" i="1" dirty="0" smtClean="0">
                <a:solidFill>
                  <a:srgbClr val="FFFF00"/>
                </a:solidFill>
              </a:rPr>
              <a:t>controlled the premises</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And no evidence that broker controlled the owner’s apartment which was rented at </a:t>
            </a:r>
            <a:r>
              <a:rPr lang="en-US" sz="3600" b="1" smtClean="0"/>
              <a:t>the time</a:t>
            </a:r>
            <a:endParaRPr lang="en-US" sz="3600" b="1" dirty="0" smtClean="0"/>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19335263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NY</a:t>
            </a:r>
            <a:endParaRPr lang="en-US" sz="5400" b="1" dirty="0"/>
          </a:p>
        </p:txBody>
      </p:sp>
      <p:sp>
        <p:nvSpPr>
          <p:cNvPr id="3" name="Content Placeholder 2"/>
          <p:cNvSpPr>
            <a:spLocks noGrp="1"/>
          </p:cNvSpPr>
          <p:nvPr>
            <p:ph idx="1"/>
          </p:nvPr>
        </p:nvSpPr>
        <p:spPr>
          <a:xfrm>
            <a:off x="0" y="1981200"/>
            <a:ext cx="9144000" cy="4876800"/>
          </a:xfrm>
        </p:spPr>
        <p:txBody>
          <a:bodyPr>
            <a:normAutofit/>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Appellate court reversed</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1</a:t>
            </a:r>
            <a:r>
              <a:rPr lang="en-US" sz="3600" b="1" baseline="30000" dirty="0" smtClean="0"/>
              <a:t>st</a:t>
            </a:r>
            <a:r>
              <a:rPr lang="en-US" sz="3600" b="1" dirty="0" smtClean="0"/>
              <a:t> theory of liability: owner relied on performance of broker’s contractual duties that resulted in injuries - No contractual duty to open curtains</a:t>
            </a:r>
          </a:p>
          <a:p>
            <a:pPr marL="571500" lvl="1" indent="-571500">
              <a:lnSpc>
                <a:spcPct val="100000"/>
              </a:lnSpc>
              <a:spcBef>
                <a:spcPts val="0"/>
              </a:spcBef>
              <a:buFont typeface="Arial" charset="0"/>
              <a:buChar char="•"/>
              <a:defRPr/>
            </a:pPr>
            <a:r>
              <a:rPr lang="en-US" sz="3600" b="1" dirty="0"/>
              <a:t>2nd theory required broker to take control of the property – </a:t>
            </a:r>
            <a:r>
              <a:rPr lang="en-US" sz="3600" b="1" dirty="0" smtClean="0"/>
              <a:t>No control of apartment because tenant lived there</a:t>
            </a:r>
            <a:endParaRPr lang="en-US" sz="3600" b="1" dirty="0"/>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2823067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NY</a:t>
            </a:r>
            <a:endParaRPr lang="en-US" sz="5400" b="1" dirty="0"/>
          </a:p>
        </p:txBody>
      </p:sp>
      <p:sp>
        <p:nvSpPr>
          <p:cNvPr id="3" name="Content Placeholder 2"/>
          <p:cNvSpPr>
            <a:spLocks noGrp="1"/>
          </p:cNvSpPr>
          <p:nvPr>
            <p:ph idx="1"/>
          </p:nvPr>
        </p:nvSpPr>
        <p:spPr>
          <a:xfrm>
            <a:off x="0" y="1981200"/>
            <a:ext cx="9144000" cy="4876800"/>
          </a:xfrm>
        </p:spPr>
        <p:txBody>
          <a:bodyPr>
            <a:noAutofit/>
          </a:bodyPr>
          <a:lstStyle/>
          <a:p>
            <a:pPr marL="571500" lvl="1" indent="-571500">
              <a:lnSpc>
                <a:spcPct val="100000"/>
              </a:lnSpc>
              <a:spcBef>
                <a:spcPts val="0"/>
              </a:spcBef>
              <a:buFont typeface="Arial" charset="0"/>
              <a:buChar char="•"/>
              <a:defRPr/>
            </a:pPr>
            <a:r>
              <a:rPr lang="en-US" sz="4000" b="1" dirty="0" smtClean="0"/>
              <a:t>3</a:t>
            </a:r>
            <a:r>
              <a:rPr lang="en-US" sz="4000" b="1" baseline="30000" dirty="0" smtClean="0"/>
              <a:t>rd</a:t>
            </a:r>
            <a:r>
              <a:rPr lang="en-US" sz="4000" b="1" dirty="0" smtClean="0"/>
              <a:t> theory could impose liability if broker “launched the instrument of harm”.</a:t>
            </a:r>
          </a:p>
          <a:p>
            <a:pPr marL="571500" lvl="1" indent="-571500">
              <a:lnSpc>
                <a:spcPct val="100000"/>
              </a:lnSpc>
              <a:spcBef>
                <a:spcPts val="0"/>
              </a:spcBef>
              <a:buFont typeface="Arial" charset="0"/>
              <a:buChar char="•"/>
              <a:defRPr/>
            </a:pPr>
            <a:r>
              <a:rPr lang="en-US" sz="4000" b="1" dirty="0" smtClean="0"/>
              <a:t>In this case, the curtain cord</a:t>
            </a:r>
          </a:p>
          <a:p>
            <a:pPr marL="571500" lvl="1" indent="-571500">
              <a:lnSpc>
                <a:spcPct val="100000"/>
              </a:lnSpc>
              <a:spcBef>
                <a:spcPts val="0"/>
              </a:spcBef>
              <a:buFont typeface="Arial" charset="0"/>
              <a:buChar char="•"/>
              <a:defRPr/>
            </a:pPr>
            <a:r>
              <a:rPr lang="en-US" sz="4000" b="1" dirty="0" smtClean="0"/>
              <a:t>Back to trial court</a:t>
            </a:r>
            <a:endParaRPr lang="en-US" sz="4000" b="1" dirty="0"/>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12882736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CASE LAW- 3RD CIR.</a:t>
            </a:r>
            <a:endParaRPr lang="en-US" sz="5400" b="1" dirty="0"/>
          </a:p>
        </p:txBody>
      </p:sp>
      <p:sp>
        <p:nvSpPr>
          <p:cNvPr id="3" name="Content Placeholder 2"/>
          <p:cNvSpPr>
            <a:spLocks noGrp="1"/>
          </p:cNvSpPr>
          <p:nvPr>
            <p:ph idx="1"/>
          </p:nvPr>
        </p:nvSpPr>
        <p:spPr>
          <a:xfrm>
            <a:off x="0" y="1981200"/>
            <a:ext cx="9144000" cy="4876800"/>
          </a:xfrm>
        </p:spPr>
        <p:txBody>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FAILURE OF DEVELOPER AND BROKER TO DISCLOSE TO A BUYER THE PRESENCE OF UNRULY NEIGHBOR </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BROKER SAID “NEIGHBOR IS NO PROBLEM”</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BUYER HAD TO GET RESTRAINING ORDER AGAINST NEIGHBOR</a:t>
            </a:r>
          </a:p>
          <a:p>
            <a:pPr marL="0" marR="0" lvl="1" indent="0" defTabSz="914400" eaLnBrk="1" fontAlgn="auto" latinLnBrk="0" hangingPunct="1">
              <a:lnSpc>
                <a:spcPct val="100000"/>
              </a:lnSpc>
              <a:spcBef>
                <a:spcPts val="0"/>
              </a:spcBef>
              <a:spcAft>
                <a:spcPts val="0"/>
              </a:spcAft>
              <a:buClrTx/>
              <a:buSzTx/>
              <a:buFont typeface="Wingdings" charset="2"/>
              <a:buNone/>
              <a:tabLst/>
              <a:defRPr/>
            </a:pPr>
            <a:endParaRPr lang="en-US" sz="3600" b="1" dirty="0" smtClean="0"/>
          </a:p>
          <a:p>
            <a:pPr marL="0" marR="0" lvl="1" indent="0" defTabSz="914400" eaLnBrk="1" fontAlgn="auto" latinLnBrk="0" hangingPunct="1">
              <a:lnSpc>
                <a:spcPct val="100000"/>
              </a:lnSpc>
              <a:spcBef>
                <a:spcPts val="0"/>
              </a:spcBef>
              <a:spcAft>
                <a:spcPts val="0"/>
              </a:spcAft>
              <a:buClrTx/>
              <a:buSzTx/>
              <a:buFont typeface="Wingdings" charset="2"/>
              <a:buNone/>
              <a:tabLst/>
              <a:defRPr/>
            </a:pPr>
            <a:endParaRPr lang="en-US" sz="3600" b="1" dirty="0" smtClean="0"/>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60791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REC ADOPTED RULES</a:t>
            </a:r>
            <a:endParaRPr lang="en-US" sz="4800" dirty="0"/>
          </a:p>
        </p:txBody>
      </p:sp>
      <p:sp>
        <p:nvSpPr>
          <p:cNvPr id="3" name="Content Placeholder 2"/>
          <p:cNvSpPr>
            <a:spLocks noGrp="1"/>
          </p:cNvSpPr>
          <p:nvPr>
            <p:ph idx="1"/>
          </p:nvPr>
        </p:nvSpPr>
        <p:spPr>
          <a:xfrm>
            <a:off x="518192" y="2057400"/>
            <a:ext cx="8229600" cy="4495800"/>
          </a:xfrm>
        </p:spPr>
        <p:txBody>
          <a:bodyPr>
            <a:normAutofit fontScale="92500" lnSpcReduction="10000"/>
          </a:bodyPr>
          <a:lstStyle/>
          <a:p>
            <a:pPr lvl="1"/>
            <a:endParaRPr lang="en-US" dirty="0"/>
          </a:p>
          <a:p>
            <a:r>
              <a:rPr lang="en-US" sz="4400" dirty="0" smtClean="0">
                <a:solidFill>
                  <a:srgbClr val="FFFF00"/>
                </a:solidFill>
                <a:latin typeface="Avenir Next Demi Bold"/>
                <a:cs typeface="Avenir Next Demi Bold"/>
              </a:rPr>
              <a:t>DEFINITIONS:</a:t>
            </a:r>
          </a:p>
          <a:p>
            <a:pPr lvl="1"/>
            <a:r>
              <a:rPr lang="en-US" sz="4000" dirty="0" smtClean="0">
                <a:solidFill>
                  <a:srgbClr val="FFFF00"/>
                </a:solidFill>
                <a:latin typeface="Avenir Next Demi Bold"/>
                <a:cs typeface="Avenir Next Demi Bold"/>
              </a:rPr>
              <a:t>Clarification that a (Residential) Property Manager </a:t>
            </a:r>
            <a:r>
              <a:rPr lang="en-US" sz="4000" dirty="0">
                <a:solidFill>
                  <a:srgbClr val="FFFF00"/>
                </a:solidFill>
                <a:latin typeface="Avenir Next Demi Bold"/>
                <a:cs typeface="Avenir Next Demi Bold"/>
              </a:rPr>
              <a:t>i</a:t>
            </a:r>
            <a:r>
              <a:rPr lang="en-US" sz="4000" dirty="0" smtClean="0">
                <a:solidFill>
                  <a:srgbClr val="FFFF00"/>
                </a:solidFill>
                <a:latin typeface="Avenir Next Demi Bold"/>
                <a:cs typeface="Avenir Next Demi Bold"/>
              </a:rPr>
              <a:t>s an Agent </a:t>
            </a:r>
            <a:r>
              <a:rPr lang="en-US" sz="4000" dirty="0">
                <a:solidFill>
                  <a:srgbClr val="FFFF00"/>
                </a:solidFill>
                <a:latin typeface="Avenir Next Demi Bold"/>
                <a:cs typeface="Avenir Next Demi Bold"/>
              </a:rPr>
              <a:t>o</a:t>
            </a:r>
            <a:r>
              <a:rPr lang="en-US" sz="4000" dirty="0" smtClean="0">
                <a:solidFill>
                  <a:srgbClr val="FFFF00"/>
                </a:solidFill>
                <a:latin typeface="Avenir Next Demi Bold"/>
                <a:cs typeface="Avenir Next Demi Bold"/>
              </a:rPr>
              <a:t>f the Owner</a:t>
            </a:r>
          </a:p>
          <a:p>
            <a:pPr lvl="1"/>
            <a:r>
              <a:rPr lang="en-US" sz="4000" dirty="0" smtClean="0">
                <a:solidFill>
                  <a:srgbClr val="FFFF00"/>
                </a:solidFill>
                <a:latin typeface="Avenir Next Demi Bold"/>
                <a:cs typeface="Avenir Next Demi Bold"/>
              </a:rPr>
              <a:t>Broker Duties: “Certain Duties Owed To Customers, Clients</a:t>
            </a:r>
            <a:r>
              <a:rPr lang="en-US" sz="4000" u="sng" dirty="0" smtClean="0">
                <a:solidFill>
                  <a:srgbClr val="FFFF00"/>
                </a:solidFill>
                <a:latin typeface="Avenir Next Demi Bold"/>
                <a:cs typeface="Avenir Next Demi Bold"/>
              </a:rPr>
              <a:t>, </a:t>
            </a:r>
            <a:r>
              <a:rPr lang="en-US" sz="4000" i="1" u="sng" dirty="0" smtClean="0">
                <a:latin typeface="Avenir Next Demi Bold"/>
                <a:cs typeface="Avenir Next Demi Bold"/>
              </a:rPr>
              <a:t>Other Parties To The Transaction And Other Brokers</a:t>
            </a:r>
          </a:p>
          <a:p>
            <a:endParaRPr lang="en-US" dirty="0"/>
          </a:p>
        </p:txBody>
      </p:sp>
    </p:spTree>
    <p:extLst>
      <p:ext uri="{BB962C8B-B14F-4D97-AF65-F5344CB8AC3E}">
        <p14:creationId xmlns:p14="http://schemas.microsoft.com/office/powerpoint/2010/main" val="1760738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CASE LAW- 3RD CIR.</a:t>
            </a:r>
            <a:endParaRPr lang="en-US" sz="5400" b="1" dirty="0"/>
          </a:p>
        </p:txBody>
      </p:sp>
      <p:sp>
        <p:nvSpPr>
          <p:cNvPr id="3" name="Content Placeholder 2"/>
          <p:cNvSpPr>
            <a:spLocks noGrp="1"/>
          </p:cNvSpPr>
          <p:nvPr>
            <p:ph idx="1"/>
          </p:nvPr>
        </p:nvSpPr>
        <p:spPr>
          <a:xfrm>
            <a:off x="0" y="1981200"/>
            <a:ext cx="9144000" cy="4876800"/>
          </a:xfrm>
        </p:spPr>
        <p:txBody>
          <a:bodyPr>
            <a:normAutofit lnSpcReduction="10000"/>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NJ had duty to disclose off-site conditions that are material to transaction –</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But not to disclose social conditions </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No way to know neighbor was going to be hostile to buyer </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4000" b="1" dirty="0" smtClean="0"/>
              <a:t>Trial court affirmed</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endParaRPr lang="en-US" sz="3600" b="1" dirty="0" smtClean="0"/>
          </a:p>
          <a:p>
            <a:pPr marL="0" marR="0" lvl="1" indent="0" defTabSz="914400" eaLnBrk="1" fontAlgn="auto" latinLnBrk="0" hangingPunct="1">
              <a:lnSpc>
                <a:spcPct val="100000"/>
              </a:lnSpc>
              <a:spcBef>
                <a:spcPts val="0"/>
              </a:spcBef>
              <a:spcAft>
                <a:spcPts val="0"/>
              </a:spcAft>
              <a:buClrTx/>
              <a:buSzTx/>
              <a:buFont typeface="Wingdings" charset="2"/>
              <a:buNone/>
              <a:tabLst/>
              <a:defRPr/>
            </a:pPr>
            <a:endParaRPr lang="en-US" sz="3600" b="1" dirty="0" smtClean="0"/>
          </a:p>
          <a:p>
            <a:pPr marL="0" marR="0" lvl="1" indent="0" defTabSz="914400" eaLnBrk="1" fontAlgn="auto" latinLnBrk="0" hangingPunct="1">
              <a:lnSpc>
                <a:spcPct val="100000"/>
              </a:lnSpc>
              <a:spcBef>
                <a:spcPts val="0"/>
              </a:spcBef>
              <a:spcAft>
                <a:spcPts val="0"/>
              </a:spcAft>
              <a:buClrTx/>
              <a:buSzTx/>
              <a:buFont typeface="Wingdings" charset="2"/>
              <a:buNone/>
              <a:tabLst/>
              <a:defRPr/>
            </a:pPr>
            <a:endParaRPr lang="en-US" sz="3600" b="1" dirty="0" smtClean="0"/>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20076593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CONN.</a:t>
            </a:r>
            <a:endParaRPr lang="en-US" sz="5400" b="1" dirty="0"/>
          </a:p>
        </p:txBody>
      </p:sp>
      <p:sp>
        <p:nvSpPr>
          <p:cNvPr id="3" name="Content Placeholder 2"/>
          <p:cNvSpPr>
            <a:spLocks noGrp="1"/>
          </p:cNvSpPr>
          <p:nvPr>
            <p:ph idx="1"/>
          </p:nvPr>
        </p:nvSpPr>
        <p:spPr>
          <a:xfrm>
            <a:off x="0" y="1981200"/>
            <a:ext cx="9144000" cy="4876800"/>
          </a:xfrm>
        </p:spPr>
        <p:txBody>
          <a:bodyPr/>
          <a:lstStyle/>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BUYER-BROKER AGREEMENT WITH BROKER #1</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BUYER ENTERED INTO ANOTHER BBA AND USED BROKER #2 TO BUY PROPERTY</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BROKER #1 FILED LIEN AGAINST BUYER’S PROPERTY</a:t>
            </a:r>
          </a:p>
          <a:p>
            <a:pPr marL="571500" marR="0" lvl="1" indent="-571500" defTabSz="914400" eaLnBrk="1" fontAlgn="auto" latinLnBrk="0" hangingPunct="1">
              <a:lnSpc>
                <a:spcPct val="100000"/>
              </a:lnSpc>
              <a:spcBef>
                <a:spcPts val="0"/>
              </a:spcBef>
              <a:spcAft>
                <a:spcPts val="0"/>
              </a:spcAft>
              <a:buClrTx/>
              <a:buSzTx/>
              <a:buFont typeface="Arial" charset="0"/>
              <a:buChar char="•"/>
              <a:tabLst/>
              <a:defRPr/>
            </a:pPr>
            <a:r>
              <a:rPr lang="en-US" sz="3600" b="1" dirty="0" smtClean="0"/>
              <a:t>BROKER WON! </a:t>
            </a:r>
          </a:p>
        </p:txBody>
      </p:sp>
      <p:sp>
        <p:nvSpPr>
          <p:cNvPr id="4" name="Rectangle 3"/>
          <p:cNvSpPr/>
          <p:nvPr/>
        </p:nvSpPr>
        <p:spPr>
          <a:xfrm>
            <a:off x="31376" y="2209800"/>
            <a:ext cx="8807824" cy="523220"/>
          </a:xfrm>
          <a:prstGeom prst="rect">
            <a:avLst/>
          </a:prstGeom>
        </p:spPr>
        <p:txBody>
          <a:bodyPr wrap="square">
            <a:spAutoFit/>
          </a:bodyPr>
          <a:lstStyle/>
          <a:p>
            <a:pPr marL="1143000" lvl="1" indent="-685800">
              <a:buFont typeface="Arial" charset="0"/>
              <a:buChar char="•"/>
            </a:pPr>
            <a:endParaRPr lang="en-US" sz="2800" b="1" dirty="0" smtClean="0">
              <a:solidFill>
                <a:srgbClr val="FFFF00"/>
              </a:solidFill>
            </a:endParaRPr>
          </a:p>
        </p:txBody>
      </p:sp>
    </p:spTree>
    <p:extLst>
      <p:ext uri="{BB962C8B-B14F-4D97-AF65-F5344CB8AC3E}">
        <p14:creationId xmlns:p14="http://schemas.microsoft.com/office/powerpoint/2010/main" val="3530825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RANM LEGAL HOT LINE</a:t>
            </a:r>
          </a:p>
        </p:txBody>
      </p:sp>
      <p:sp>
        <p:nvSpPr>
          <p:cNvPr id="115715" name="Content Placeholder 2"/>
          <p:cNvSpPr>
            <a:spLocks noGrp="1"/>
          </p:cNvSpPr>
          <p:nvPr>
            <p:ph idx="1"/>
          </p:nvPr>
        </p:nvSpPr>
        <p:spPr>
          <a:xfrm>
            <a:off x="533400" y="2336873"/>
            <a:ext cx="8153400" cy="3599316"/>
          </a:xfrm>
        </p:spPr>
        <p:txBody>
          <a:bodyPr/>
          <a:lstStyle/>
          <a:p>
            <a:pPr algn="ctr">
              <a:buFontTx/>
              <a:buNone/>
            </a:pPr>
            <a:r>
              <a:rPr lang="en-US" sz="3600" dirty="0">
                <a:latin typeface="Arial" charset="0"/>
              </a:rPr>
              <a:t>1-877-699-7266</a:t>
            </a:r>
          </a:p>
          <a:p>
            <a:pPr algn="ctr">
              <a:buFontTx/>
              <a:buNone/>
            </a:pPr>
            <a:r>
              <a:rPr lang="en-US" sz="3600" dirty="0">
                <a:latin typeface="Arial" charset="0"/>
                <a:hlinkClick r:id="rId3"/>
              </a:rPr>
              <a:t>LEGALHOTLINE@NMREALTOR.COM</a:t>
            </a:r>
            <a:endParaRPr lang="en-US" sz="3600">
              <a:latin typeface="Arial" charset="0"/>
            </a:endParaRPr>
          </a:p>
          <a:p>
            <a:pPr algn="ctr">
              <a:buFontTx/>
              <a:buNone/>
            </a:pPr>
            <a:endParaRPr lang="en-US" sz="3600" dirty="0">
              <a:latin typeface="Arial" charset="0"/>
            </a:endParaRPr>
          </a:p>
          <a:p>
            <a:pPr algn="ctr">
              <a:buFontTx/>
              <a:buNone/>
            </a:pPr>
            <a:r>
              <a:rPr lang="en-US" sz="3600" dirty="0">
                <a:latin typeface="Arial" charset="0"/>
              </a:rPr>
              <a:t>MONDAY – FRIDAY</a:t>
            </a:r>
          </a:p>
          <a:p>
            <a:pPr algn="ctr">
              <a:buFontTx/>
              <a:buNone/>
            </a:pPr>
            <a:r>
              <a:rPr lang="en-US" sz="3600" dirty="0">
                <a:latin typeface="Arial" charset="0"/>
              </a:rPr>
              <a:t>9:00 TO 1:00 PM</a:t>
            </a:r>
          </a:p>
          <a:p>
            <a:pPr algn="ctr">
              <a:buFontTx/>
              <a:buNone/>
            </a:pPr>
            <a:endParaRPr lang="en-US" sz="3600" dirty="0">
              <a:latin typeface="Arial" charset="0"/>
            </a:endParaRPr>
          </a:p>
        </p:txBody>
      </p:sp>
      <p:pic>
        <p:nvPicPr>
          <p:cNvPr id="115716" name="Picture 2" descr="C:\Program Files\Microsoft Office\MEDIA\CAGCAT10\j0332268.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962400"/>
            <a:ext cx="1447800" cy="163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71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79156"/>
            <a:ext cx="19081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t>DELAYED ADOPTION OF BROKER DUTIES</a:t>
            </a:r>
            <a:endParaRPr lang="en-US" sz="4800" dirty="0"/>
          </a:p>
        </p:txBody>
      </p:sp>
      <p:sp>
        <p:nvSpPr>
          <p:cNvPr id="3" name="Content Placeholder 2"/>
          <p:cNvSpPr>
            <a:spLocks noGrp="1"/>
          </p:cNvSpPr>
          <p:nvPr>
            <p:ph idx="1"/>
          </p:nvPr>
        </p:nvSpPr>
        <p:spPr>
          <a:xfrm>
            <a:off x="518192" y="2057400"/>
            <a:ext cx="8229600" cy="4495800"/>
          </a:xfrm>
        </p:spPr>
        <p:txBody>
          <a:bodyPr>
            <a:normAutofit/>
          </a:bodyPr>
          <a:lstStyle/>
          <a:p>
            <a:pPr lvl="1"/>
            <a:endParaRPr lang="en-US" dirty="0"/>
          </a:p>
          <a:p>
            <a:r>
              <a:rPr lang="en-US" sz="4400" dirty="0" smtClean="0">
                <a:solidFill>
                  <a:srgbClr val="FFFF00"/>
                </a:solidFill>
                <a:latin typeface="Avenir Next Demi Bold"/>
                <a:cs typeface="Avenir Next Demi Bold"/>
              </a:rPr>
              <a:t>BROKER DUTIES – 16.61.19.8</a:t>
            </a:r>
          </a:p>
          <a:p>
            <a:pPr lvl="1"/>
            <a:r>
              <a:rPr lang="en-US" sz="3600" dirty="0" smtClean="0">
                <a:latin typeface="Avenir Next Demi Bold"/>
                <a:cs typeface="Avenir Next Demi Bold"/>
              </a:rPr>
              <a:t>DO </a:t>
            </a:r>
            <a:r>
              <a:rPr lang="en-US" sz="3600" b="1" i="1" u="sng" dirty="0" smtClean="0">
                <a:solidFill>
                  <a:srgbClr val="FFFF00"/>
                </a:solidFill>
                <a:latin typeface="Avenir Next Demi Bold"/>
                <a:cs typeface="Avenir Next Demi Bold"/>
              </a:rPr>
              <a:t>NOT</a:t>
            </a:r>
            <a:r>
              <a:rPr lang="en-US" sz="3600" dirty="0" smtClean="0">
                <a:solidFill>
                  <a:srgbClr val="FFFF00"/>
                </a:solidFill>
                <a:latin typeface="Avenir Next Demi Bold"/>
                <a:cs typeface="Avenir Next Demi Bold"/>
              </a:rPr>
              <a:t> </a:t>
            </a:r>
            <a:r>
              <a:rPr lang="en-US" sz="3600" dirty="0" smtClean="0">
                <a:latin typeface="Avenir Next Demi Bold"/>
                <a:cs typeface="Avenir Next Demi Bold"/>
              </a:rPr>
              <a:t>TAKE EFFECT JAN. 1, 2017</a:t>
            </a:r>
          </a:p>
          <a:p>
            <a:pPr lvl="1"/>
            <a:r>
              <a:rPr lang="en-US" sz="3600" dirty="0" smtClean="0">
                <a:latin typeface="Avenir Next Demi Bold"/>
                <a:cs typeface="Avenir Next Demi Bold"/>
              </a:rPr>
              <a:t>NEW BROKER DUTY LANGUAGE PUBLISHED IN DECEMBER AND CONSIDERED AT JAN. MEETING OF REC</a:t>
            </a:r>
          </a:p>
          <a:p>
            <a:endParaRPr lang="en-US" dirty="0"/>
          </a:p>
        </p:txBody>
      </p:sp>
    </p:spTree>
    <p:extLst>
      <p:ext uri="{BB962C8B-B14F-4D97-AF65-F5344CB8AC3E}">
        <p14:creationId xmlns:p14="http://schemas.microsoft.com/office/powerpoint/2010/main" val="439115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 DELAYED ADOPTION</a:t>
            </a:r>
            <a:endParaRPr lang="en-US" sz="4400" dirty="0"/>
          </a:p>
        </p:txBody>
      </p:sp>
      <p:sp>
        <p:nvSpPr>
          <p:cNvPr id="3" name="Content Placeholder 2"/>
          <p:cNvSpPr>
            <a:spLocks noGrp="1"/>
          </p:cNvSpPr>
          <p:nvPr>
            <p:ph idx="1"/>
          </p:nvPr>
        </p:nvSpPr>
        <p:spPr>
          <a:xfrm>
            <a:off x="0" y="2336873"/>
            <a:ext cx="9144000" cy="4368728"/>
          </a:xfrm>
        </p:spPr>
        <p:txBody>
          <a:bodyPr/>
          <a:lstStyle/>
          <a:p>
            <a:r>
              <a:rPr lang="en-US" sz="4000" dirty="0" smtClean="0"/>
              <a:t>BROKER DUTIES TO CUSTOMER, CLIENTS – ADDED:</a:t>
            </a:r>
          </a:p>
          <a:p>
            <a:r>
              <a:rPr lang="en-US" sz="4000" dirty="0" smtClean="0"/>
              <a:t>Honesty, reasonable care</a:t>
            </a:r>
            <a:r>
              <a:rPr lang="en-US" sz="4000" i="1" dirty="0" smtClean="0">
                <a:solidFill>
                  <a:srgbClr val="FFFF00"/>
                </a:solidFill>
              </a:rPr>
              <a:t>, </a:t>
            </a:r>
            <a:r>
              <a:rPr lang="en-US" sz="4000" i="1" u="sng" dirty="0" smtClean="0">
                <a:solidFill>
                  <a:srgbClr val="FFFF00"/>
                </a:solidFill>
              </a:rPr>
              <a:t>and ethical and professional conduct</a:t>
            </a:r>
            <a:r>
              <a:rPr lang="en-US" sz="4000" i="1" dirty="0" smtClean="0">
                <a:solidFill>
                  <a:srgbClr val="FFFF00"/>
                </a:solidFill>
              </a:rPr>
              <a:t> </a:t>
            </a:r>
          </a:p>
          <a:p>
            <a:pPr marL="457200" lvl="1" indent="0">
              <a:buNone/>
            </a:pPr>
            <a:endParaRPr lang="en-US" dirty="0"/>
          </a:p>
        </p:txBody>
      </p:sp>
    </p:spTree>
    <p:extLst>
      <p:ext uri="{BB962C8B-B14F-4D97-AF65-F5344CB8AC3E}">
        <p14:creationId xmlns:p14="http://schemas.microsoft.com/office/powerpoint/2010/main" val="1669219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BUT DEFINITION EFFECTIVE 1.1.17</a:t>
            </a:r>
            <a:endParaRPr lang="en-US" sz="4900" dirty="0"/>
          </a:p>
        </p:txBody>
      </p:sp>
      <p:sp>
        <p:nvSpPr>
          <p:cNvPr id="3" name="Content Placeholder 2"/>
          <p:cNvSpPr>
            <a:spLocks noGrp="1"/>
          </p:cNvSpPr>
          <p:nvPr>
            <p:ph idx="1"/>
          </p:nvPr>
        </p:nvSpPr>
        <p:spPr>
          <a:xfrm>
            <a:off x="0" y="2336872"/>
            <a:ext cx="9144000" cy="4521127"/>
          </a:xfrm>
        </p:spPr>
        <p:txBody>
          <a:bodyPr/>
          <a:lstStyle/>
          <a:p>
            <a:r>
              <a:rPr lang="en-US" sz="2800" dirty="0" smtClean="0"/>
              <a:t>DEFINITION OF HONESTY AND REASONABLE CARE AND ETHICAL AND PROFESSIONAL CONDUCT: </a:t>
            </a:r>
            <a:endParaRPr lang="en-US" sz="2800" dirty="0"/>
          </a:p>
          <a:p>
            <a:pPr lvl="1"/>
            <a:r>
              <a:rPr lang="en-US" sz="3200" i="1" dirty="0" smtClean="0">
                <a:solidFill>
                  <a:srgbClr val="FFFF00"/>
                </a:solidFill>
              </a:rPr>
              <a:t>conduct </a:t>
            </a:r>
            <a:r>
              <a:rPr lang="en-US" sz="3200" i="1" dirty="0">
                <a:solidFill>
                  <a:srgbClr val="FFFF00"/>
                </a:solidFill>
              </a:rPr>
              <a:t>that a reasonable person would understand to meet standards of professionalism and ethical conduct within a profession, including but not limited to  good faith, competence, trustworthiness, diligence, and lawful behavior.</a:t>
            </a:r>
          </a:p>
          <a:p>
            <a:endParaRPr lang="en-US" dirty="0" smtClean="0"/>
          </a:p>
        </p:txBody>
      </p:sp>
    </p:spTree>
    <p:extLst>
      <p:ext uri="{BB962C8B-B14F-4D97-AF65-F5344CB8AC3E}">
        <p14:creationId xmlns:p14="http://schemas.microsoft.com/office/powerpoint/2010/main" val="198536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DELAYED ADOPTION</a:t>
            </a:r>
            <a:endParaRPr lang="en-US" sz="4400" b="1" dirty="0"/>
          </a:p>
        </p:txBody>
      </p:sp>
      <p:sp>
        <p:nvSpPr>
          <p:cNvPr id="3" name="Content Placeholder 2"/>
          <p:cNvSpPr>
            <a:spLocks noGrp="1"/>
          </p:cNvSpPr>
          <p:nvPr>
            <p:ph idx="1"/>
          </p:nvPr>
        </p:nvSpPr>
        <p:spPr>
          <a:xfrm>
            <a:off x="495780" y="2057400"/>
            <a:ext cx="8229600" cy="4495800"/>
          </a:xfrm>
        </p:spPr>
        <p:txBody>
          <a:bodyPr>
            <a:normAutofit fontScale="70000" lnSpcReduction="20000"/>
          </a:bodyPr>
          <a:lstStyle/>
          <a:p>
            <a:r>
              <a:rPr lang="en-US" sz="5100" dirty="0" smtClean="0">
                <a:solidFill>
                  <a:srgbClr val="FFFF00"/>
                </a:solidFill>
              </a:rPr>
              <a:t>BROKERS DUTIES TO TENANTS:</a:t>
            </a:r>
          </a:p>
          <a:p>
            <a:pPr lvl="1"/>
            <a:endParaRPr lang="en-US" sz="4400" dirty="0" smtClean="0"/>
          </a:p>
          <a:p>
            <a:pPr lvl="1"/>
            <a:r>
              <a:rPr lang="en-US" sz="4400" dirty="0"/>
              <a:t>H</a:t>
            </a:r>
            <a:r>
              <a:rPr lang="en-US" sz="4400" dirty="0" smtClean="0"/>
              <a:t>onesty</a:t>
            </a:r>
            <a:r>
              <a:rPr lang="en-US" sz="4400" dirty="0"/>
              <a:t>, reasonable care, and ethical and professional </a:t>
            </a:r>
            <a:r>
              <a:rPr lang="en-US" sz="4400" dirty="0" smtClean="0"/>
              <a:t>conduc</a:t>
            </a:r>
            <a:r>
              <a:rPr lang="en-US" sz="4400" dirty="0"/>
              <a:t>t</a:t>
            </a:r>
            <a:endParaRPr lang="en-US" sz="4400" dirty="0" smtClean="0"/>
          </a:p>
          <a:p>
            <a:pPr lvl="1"/>
            <a:endParaRPr lang="en-US" sz="4400" dirty="0" smtClean="0"/>
          </a:p>
          <a:p>
            <a:pPr lvl="1"/>
            <a:r>
              <a:rPr lang="en-US" sz="4400" dirty="0"/>
              <a:t>C</a:t>
            </a:r>
            <a:r>
              <a:rPr lang="en-US" sz="4400" dirty="0" smtClean="0"/>
              <a:t>ompliance </a:t>
            </a:r>
            <a:r>
              <a:rPr lang="en-US" sz="4400" dirty="0"/>
              <a:t>with local state, and federal fair housing and anti-discrimination laws, the </a:t>
            </a:r>
            <a:r>
              <a:rPr lang="en-US" sz="4400" dirty="0" smtClean="0"/>
              <a:t>NM </a:t>
            </a:r>
            <a:r>
              <a:rPr lang="en-US" sz="4400" dirty="0"/>
              <a:t>real estate license law and the </a:t>
            </a:r>
            <a:r>
              <a:rPr lang="en-US" sz="4400" dirty="0" smtClean="0"/>
              <a:t>REC </a:t>
            </a:r>
            <a:r>
              <a:rPr lang="en-US" sz="4400" dirty="0"/>
              <a:t>rules, the </a:t>
            </a:r>
            <a:r>
              <a:rPr lang="en-US" sz="4400" dirty="0" smtClean="0"/>
              <a:t>NM Uniform </a:t>
            </a:r>
            <a:r>
              <a:rPr lang="en-US" sz="4400" dirty="0"/>
              <a:t>R</a:t>
            </a:r>
            <a:r>
              <a:rPr lang="en-US" sz="4400" dirty="0" smtClean="0"/>
              <a:t>esident </a:t>
            </a:r>
            <a:r>
              <a:rPr lang="en-US" sz="4400" dirty="0"/>
              <a:t>R</a:t>
            </a:r>
            <a:r>
              <a:rPr lang="en-US" sz="4400" dirty="0" smtClean="0"/>
              <a:t>elations </a:t>
            </a:r>
            <a:r>
              <a:rPr lang="en-US" sz="4400" dirty="0"/>
              <a:t>A</a:t>
            </a:r>
            <a:r>
              <a:rPr lang="en-US" sz="4400" dirty="0" smtClean="0"/>
              <a:t>ct</a:t>
            </a:r>
            <a:r>
              <a:rPr lang="en-US" sz="4400" dirty="0"/>
              <a:t>, and other applicable local, state, and federal laws and regulations.</a:t>
            </a:r>
          </a:p>
          <a:p>
            <a:pPr lvl="4"/>
            <a:endParaRPr lang="en-US" dirty="0"/>
          </a:p>
          <a:p>
            <a:endParaRPr lang="en-US" dirty="0"/>
          </a:p>
        </p:txBody>
      </p:sp>
    </p:spTree>
    <p:extLst>
      <p:ext uri="{BB962C8B-B14F-4D97-AF65-F5344CB8AC3E}">
        <p14:creationId xmlns:p14="http://schemas.microsoft.com/office/powerpoint/2010/main" val="4255688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DELAYED ADOPTION</a:t>
            </a:r>
          </a:p>
        </p:txBody>
      </p:sp>
      <p:sp>
        <p:nvSpPr>
          <p:cNvPr id="3" name="Content Placeholder 2"/>
          <p:cNvSpPr>
            <a:spLocks noGrp="1"/>
          </p:cNvSpPr>
          <p:nvPr>
            <p:ph idx="1"/>
          </p:nvPr>
        </p:nvSpPr>
        <p:spPr>
          <a:xfrm>
            <a:off x="0" y="2057400"/>
            <a:ext cx="9144000" cy="4800600"/>
          </a:xfrm>
        </p:spPr>
        <p:txBody>
          <a:bodyPr>
            <a:normAutofit fontScale="70000" lnSpcReduction="20000"/>
          </a:bodyPr>
          <a:lstStyle/>
          <a:p>
            <a:r>
              <a:rPr lang="en-US" sz="5100" dirty="0">
                <a:solidFill>
                  <a:srgbClr val="FFFF00"/>
                </a:solidFill>
              </a:rPr>
              <a:t>Brokers </a:t>
            </a:r>
            <a:r>
              <a:rPr lang="en-US" sz="5100" dirty="0" smtClean="0">
                <a:solidFill>
                  <a:srgbClr val="FFFF00"/>
                </a:solidFill>
              </a:rPr>
              <a:t>Duties to Tenants:</a:t>
            </a:r>
            <a:endParaRPr lang="en-US" sz="5100" dirty="0">
              <a:solidFill>
                <a:srgbClr val="FFFF00"/>
              </a:solidFill>
            </a:endParaRPr>
          </a:p>
          <a:p>
            <a:pPr lvl="1"/>
            <a:r>
              <a:rPr lang="en-US" sz="4800" dirty="0" smtClean="0"/>
              <a:t>Performance </a:t>
            </a:r>
            <a:r>
              <a:rPr lang="en-US" sz="4800" dirty="0"/>
              <a:t>of any and all written agreements entered into with the </a:t>
            </a:r>
            <a:r>
              <a:rPr lang="en-US" sz="4800" dirty="0" smtClean="0"/>
              <a:t>tenant</a:t>
            </a:r>
          </a:p>
          <a:p>
            <a:pPr lvl="1"/>
            <a:endParaRPr lang="en-US" sz="4800" dirty="0" smtClean="0"/>
          </a:p>
          <a:p>
            <a:pPr lvl="1"/>
            <a:r>
              <a:rPr lang="en-US" sz="4800" dirty="0" smtClean="0"/>
              <a:t>Prompt </a:t>
            </a:r>
            <a:r>
              <a:rPr lang="en-US" sz="4800" dirty="0"/>
              <a:t>accounting for all money or property received by the broker from the tenant, including issuance of a receipt for cash </a:t>
            </a:r>
            <a:r>
              <a:rPr lang="en-US" sz="4800" dirty="0" smtClean="0"/>
              <a:t>received</a:t>
            </a:r>
            <a:endParaRPr lang="en-US" sz="4800" dirty="0"/>
          </a:p>
          <a:p>
            <a:pPr lvl="1"/>
            <a:endParaRPr lang="en-US" sz="4800" dirty="0" smtClean="0"/>
          </a:p>
          <a:p>
            <a:pPr lvl="1"/>
            <a:r>
              <a:rPr lang="en-US" sz="4800" dirty="0" smtClean="0"/>
              <a:t>Written </a:t>
            </a:r>
            <a:r>
              <a:rPr lang="en-US" sz="4800" dirty="0"/>
              <a:t>disclosure that the broker is the agent of the owner of the property and not of the tenant.</a:t>
            </a:r>
          </a:p>
          <a:p>
            <a:pPr lvl="4"/>
            <a:endParaRPr lang="en-US" dirty="0"/>
          </a:p>
          <a:p>
            <a:endParaRPr lang="en-US" dirty="0"/>
          </a:p>
        </p:txBody>
      </p:sp>
    </p:spTree>
    <p:extLst>
      <p:ext uri="{BB962C8B-B14F-4D97-AF65-F5344CB8AC3E}">
        <p14:creationId xmlns:p14="http://schemas.microsoft.com/office/powerpoint/2010/main" val="64139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DELAYED ADOPTION</a:t>
            </a:r>
          </a:p>
        </p:txBody>
      </p:sp>
      <p:sp>
        <p:nvSpPr>
          <p:cNvPr id="3" name="Content Placeholder 2"/>
          <p:cNvSpPr>
            <a:spLocks noGrp="1"/>
          </p:cNvSpPr>
          <p:nvPr>
            <p:ph idx="1"/>
          </p:nvPr>
        </p:nvSpPr>
        <p:spPr>
          <a:xfrm>
            <a:off x="0" y="2057400"/>
            <a:ext cx="9143999" cy="4800600"/>
          </a:xfrm>
        </p:spPr>
        <p:txBody>
          <a:bodyPr>
            <a:normAutofit/>
          </a:bodyPr>
          <a:lstStyle/>
          <a:p>
            <a:r>
              <a:rPr lang="en-US" sz="3600" dirty="0">
                <a:solidFill>
                  <a:srgbClr val="FFFF00"/>
                </a:solidFill>
              </a:rPr>
              <a:t>Brokers </a:t>
            </a:r>
            <a:r>
              <a:rPr lang="en-US" sz="3600" dirty="0" smtClean="0">
                <a:solidFill>
                  <a:srgbClr val="FFFF00"/>
                </a:solidFill>
              </a:rPr>
              <a:t>Duties to Tenants:</a:t>
            </a:r>
            <a:endParaRPr lang="en-US" sz="3600" dirty="0">
              <a:solidFill>
                <a:srgbClr val="FFFF00"/>
              </a:solidFill>
            </a:endParaRPr>
          </a:p>
          <a:p>
            <a:pPr lvl="1"/>
            <a:r>
              <a:rPr lang="en-US" sz="3200" dirty="0" smtClean="0"/>
              <a:t>Written </a:t>
            </a:r>
            <a:r>
              <a:rPr lang="en-US" sz="3200" dirty="0"/>
              <a:t>disclosure of any adverse material facts actually known by the broker about the property or the transaction, or about the financial ability of the parties to the transaction to complete the transaction</a:t>
            </a:r>
            <a:r>
              <a:rPr lang="en-US" sz="3200" dirty="0" smtClean="0"/>
              <a:t>;</a:t>
            </a:r>
          </a:p>
          <a:p>
            <a:pPr lvl="1"/>
            <a:endParaRPr lang="en-US" sz="3200" dirty="0" smtClean="0"/>
          </a:p>
          <a:p>
            <a:pPr lvl="1"/>
            <a:r>
              <a:rPr lang="en-US" sz="3200" dirty="0"/>
              <a:t>A</a:t>
            </a:r>
            <a:r>
              <a:rPr lang="en-US" sz="3200" dirty="0" smtClean="0"/>
              <a:t>dverse </a:t>
            </a:r>
            <a:r>
              <a:rPr lang="en-US" sz="3200" dirty="0"/>
              <a:t>material facts do not include any information covered by federal fair housing laws or the </a:t>
            </a:r>
            <a:r>
              <a:rPr lang="en-US" sz="3200" dirty="0" smtClean="0"/>
              <a:t>NM </a:t>
            </a:r>
            <a:r>
              <a:rPr lang="en-US" sz="3200" dirty="0"/>
              <a:t>Human Rights </a:t>
            </a:r>
            <a:r>
              <a:rPr lang="en-US" sz="3200" dirty="0" smtClean="0"/>
              <a:t>Act.</a:t>
            </a:r>
            <a:endParaRPr lang="en-US" sz="3200" dirty="0"/>
          </a:p>
          <a:p>
            <a:pPr marL="1828800" lvl="4" indent="0">
              <a:buNone/>
            </a:pPr>
            <a:endParaRPr lang="en-US" dirty="0"/>
          </a:p>
          <a:p>
            <a:endParaRPr lang="en-US" dirty="0"/>
          </a:p>
        </p:txBody>
      </p:sp>
    </p:spTree>
    <p:extLst>
      <p:ext uri="{BB962C8B-B14F-4D97-AF65-F5344CB8AC3E}">
        <p14:creationId xmlns:p14="http://schemas.microsoft.com/office/powerpoint/2010/main" val="1724743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a:solidFill>
                  <a:srgbClr val="FFFF00"/>
                </a:solidFill>
              </a:rPr>
              <a:t>DELAYED ADOPTION</a:t>
            </a:r>
            <a:endParaRPr lang="en-US" sz="4400" dirty="0">
              <a:solidFill>
                <a:srgbClr val="FFFF00"/>
              </a:solidFill>
            </a:endParaRPr>
          </a:p>
        </p:txBody>
      </p:sp>
      <p:sp>
        <p:nvSpPr>
          <p:cNvPr id="3" name="Content Placeholder 2"/>
          <p:cNvSpPr>
            <a:spLocks noGrp="1"/>
          </p:cNvSpPr>
          <p:nvPr>
            <p:ph idx="1"/>
          </p:nvPr>
        </p:nvSpPr>
        <p:spPr>
          <a:xfrm>
            <a:off x="0" y="1981200"/>
            <a:ext cx="9144000" cy="4876800"/>
          </a:xfrm>
        </p:spPr>
        <p:txBody>
          <a:bodyPr/>
          <a:lstStyle/>
          <a:p>
            <a:pPr lvl="1"/>
            <a:r>
              <a:rPr lang="en-US" sz="4400" dirty="0" smtClean="0">
                <a:solidFill>
                  <a:srgbClr val="FFFF00"/>
                </a:solidFill>
              </a:rPr>
              <a:t>Broker Duties to Tenants</a:t>
            </a:r>
          </a:p>
          <a:p>
            <a:pPr lvl="2"/>
            <a:r>
              <a:rPr lang="en-US" sz="4000" dirty="0" smtClean="0"/>
              <a:t>Advice </a:t>
            </a:r>
            <a:r>
              <a:rPr lang="en-US" sz="4000" dirty="0"/>
              <a:t>to tenants to consult an attorney regarding the effectiveness, validity, or consequences of any express written agreement the tenant is required to sign.</a:t>
            </a:r>
          </a:p>
          <a:p>
            <a:pPr marL="1828800" lvl="4" indent="0">
              <a:buNone/>
            </a:pPr>
            <a:endParaRPr lang="en-US" sz="2800" dirty="0"/>
          </a:p>
          <a:p>
            <a:endParaRPr lang="en-US" dirty="0"/>
          </a:p>
        </p:txBody>
      </p:sp>
    </p:spTree>
    <p:extLst>
      <p:ext uri="{BB962C8B-B14F-4D97-AF65-F5344CB8AC3E}">
        <p14:creationId xmlns:p14="http://schemas.microsoft.com/office/powerpoint/2010/main" val="987028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rPr>
              <a:t>TOPICS COVERED TODAY</a:t>
            </a:r>
          </a:p>
        </p:txBody>
      </p:sp>
      <p:sp>
        <p:nvSpPr>
          <p:cNvPr id="3" name="Content Placeholder 2"/>
          <p:cNvSpPr>
            <a:spLocks noGrp="1"/>
          </p:cNvSpPr>
          <p:nvPr>
            <p:ph idx="1"/>
          </p:nvPr>
        </p:nvSpPr>
        <p:spPr>
          <a:xfrm>
            <a:off x="0" y="1295400"/>
            <a:ext cx="9144000" cy="5562600"/>
          </a:xfrm>
        </p:spPr>
        <p:txBody>
          <a:bodyPr>
            <a:normAutofit/>
          </a:bodyPr>
          <a:lstStyle/>
          <a:p>
            <a:pPr>
              <a:defRPr/>
            </a:pPr>
            <a:endParaRPr lang="en-US" dirty="0" smtClean="0">
              <a:ea typeface="+mn-ea"/>
            </a:endParaRPr>
          </a:p>
          <a:p>
            <a:pPr>
              <a:defRPr/>
            </a:pPr>
            <a:endParaRPr lang="en-US" dirty="0"/>
          </a:p>
          <a:p>
            <a:pPr>
              <a:defRPr/>
            </a:pPr>
            <a:r>
              <a:rPr lang="en-US" sz="3600" dirty="0" smtClean="0"/>
              <a:t>NM REC ADOPTED RULES</a:t>
            </a:r>
            <a:endParaRPr lang="en-US" sz="3600" dirty="0"/>
          </a:p>
          <a:p>
            <a:pPr>
              <a:defRPr/>
            </a:pPr>
            <a:r>
              <a:rPr lang="en-US" sz="3600" dirty="0" smtClean="0"/>
              <a:t>NEW/REVISED RANM FORMS</a:t>
            </a:r>
          </a:p>
          <a:p>
            <a:pPr lvl="2">
              <a:defRPr/>
            </a:pPr>
            <a:r>
              <a:rPr lang="en-US" sz="2800" dirty="0" smtClean="0"/>
              <a:t>LISTING AGREEMENT </a:t>
            </a:r>
          </a:p>
          <a:p>
            <a:pPr lvl="2">
              <a:defRPr/>
            </a:pPr>
            <a:r>
              <a:rPr lang="en-US" sz="2800" dirty="0" smtClean="0"/>
              <a:t>BUYER’S SALE CONTINGENCY</a:t>
            </a:r>
          </a:p>
          <a:p>
            <a:pPr lvl="2">
              <a:defRPr/>
            </a:pPr>
            <a:r>
              <a:rPr lang="en-US" sz="2800" dirty="0" smtClean="0"/>
              <a:t>BACK-UP CONTRACT (OFFER)</a:t>
            </a:r>
          </a:p>
          <a:p>
            <a:pPr lvl="2">
              <a:defRPr/>
            </a:pPr>
            <a:r>
              <a:rPr lang="en-US" sz="2800" dirty="0" smtClean="0"/>
              <a:t>TENANT CONSENT FOR PHOTOS AND OPEN HOUSE</a:t>
            </a:r>
          </a:p>
          <a:p>
            <a:pPr lvl="2">
              <a:defRPr/>
            </a:pPr>
            <a:r>
              <a:rPr lang="en-US" sz="2800" dirty="0" smtClean="0"/>
              <a:t>SERVICE/THERAPY ANIMALS INFO SHEET</a:t>
            </a:r>
          </a:p>
          <a:p>
            <a:pPr lvl="2">
              <a:defRPr/>
            </a:pPr>
            <a:r>
              <a:rPr lang="en-US" sz="2800" dirty="0" smtClean="0"/>
              <a:t>FIRPTA</a:t>
            </a:r>
          </a:p>
          <a:p>
            <a:pPr marL="457200" lvl="1" indent="0">
              <a:buNone/>
              <a:defRPr/>
            </a:pPr>
            <a:r>
              <a:rPr lang="en-US" dirty="0" smtClean="0"/>
              <a:t>	</a:t>
            </a:r>
          </a:p>
          <a:p>
            <a:pPr lvl="1">
              <a:defRPr/>
            </a:pPr>
            <a:endParaRPr lang="en-US" dirty="0"/>
          </a:p>
          <a:p>
            <a:pPr marL="457200" lvl="1" indent="0">
              <a:buFontTx/>
              <a:buNone/>
              <a:defRPr/>
            </a:pPr>
            <a:endParaRPr lang="en-US" dirty="0" smtClean="0"/>
          </a:p>
          <a:p>
            <a:pPr>
              <a:defRPr/>
            </a:pPr>
            <a:endParaRPr lang="en-US" dirty="0" smtClean="0">
              <a:ea typeface="+mn-ea"/>
            </a:endParaRPr>
          </a:p>
          <a:p>
            <a:pPr>
              <a:defRPr/>
            </a:pPr>
            <a:endParaRPr lang="en-US" dirty="0" smtClean="0">
              <a:ea typeface="+mn-ea"/>
            </a:endParaRPr>
          </a:p>
          <a:p>
            <a:pPr>
              <a:defRPr/>
            </a:pPr>
            <a:endParaRPr lang="en-US" dirty="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rgbClr val="FFFF00"/>
                </a:solidFill>
              </a:rPr>
              <a:t>DELAYED ADOPTION</a:t>
            </a:r>
            <a:endParaRPr lang="en-US" sz="4400" b="1" dirty="0">
              <a:solidFill>
                <a:srgbClr val="FFFF00"/>
              </a:solidFill>
            </a:endParaRPr>
          </a:p>
        </p:txBody>
      </p:sp>
      <p:sp>
        <p:nvSpPr>
          <p:cNvPr id="3" name="Content Placeholder 2"/>
          <p:cNvSpPr>
            <a:spLocks noGrp="1"/>
          </p:cNvSpPr>
          <p:nvPr>
            <p:ph idx="1"/>
          </p:nvPr>
        </p:nvSpPr>
        <p:spPr>
          <a:xfrm>
            <a:off x="0" y="2336872"/>
            <a:ext cx="9144000" cy="4521127"/>
          </a:xfrm>
        </p:spPr>
        <p:txBody>
          <a:bodyPr>
            <a:normAutofit/>
          </a:bodyPr>
          <a:lstStyle/>
          <a:p>
            <a:pPr lvl="1"/>
            <a:r>
              <a:rPr lang="en-US" sz="4400" b="1" dirty="0">
                <a:solidFill>
                  <a:srgbClr val="FFFF00"/>
                </a:solidFill>
              </a:rPr>
              <a:t>BROKERS DUTIES </a:t>
            </a:r>
            <a:br>
              <a:rPr lang="en-US" sz="4400" b="1" dirty="0">
                <a:solidFill>
                  <a:srgbClr val="FFFF00"/>
                </a:solidFill>
              </a:rPr>
            </a:br>
            <a:r>
              <a:rPr lang="en-US" sz="4400" b="1" dirty="0">
                <a:solidFill>
                  <a:srgbClr val="FFFF00"/>
                </a:solidFill>
              </a:rPr>
              <a:t>TO OTHER BROKERS</a:t>
            </a:r>
            <a:endParaRPr lang="en-US" sz="4400" dirty="0" smtClean="0"/>
          </a:p>
          <a:p>
            <a:pPr lvl="2"/>
            <a:r>
              <a:rPr lang="en-US" sz="4000" dirty="0" smtClean="0"/>
              <a:t>Honesty</a:t>
            </a:r>
            <a:r>
              <a:rPr lang="en-US" sz="4000" dirty="0"/>
              <a:t>, reasonable care, and ethical and professional </a:t>
            </a:r>
            <a:r>
              <a:rPr lang="en-US" sz="4000" dirty="0" smtClean="0"/>
              <a:t>conduct</a:t>
            </a:r>
            <a:endParaRPr lang="en-US" sz="4000" dirty="0"/>
          </a:p>
          <a:p>
            <a:pPr lvl="2"/>
            <a:r>
              <a:rPr lang="en-US" sz="4000" dirty="0"/>
              <a:t>T</a:t>
            </a:r>
            <a:r>
              <a:rPr lang="en-US" sz="4000" dirty="0" smtClean="0"/>
              <a:t>imely </a:t>
            </a:r>
            <a:r>
              <a:rPr lang="en-US" sz="4000" dirty="0"/>
              <a:t>presentation of and response to all offers or counter-offers </a:t>
            </a:r>
          </a:p>
          <a:p>
            <a:endParaRPr lang="en-US" dirty="0"/>
          </a:p>
        </p:txBody>
      </p:sp>
    </p:spTree>
    <p:extLst>
      <p:ext uri="{BB962C8B-B14F-4D97-AF65-F5344CB8AC3E}">
        <p14:creationId xmlns:p14="http://schemas.microsoft.com/office/powerpoint/2010/main" val="1567174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rgbClr val="FFFF00"/>
                </a:solidFill>
              </a:rPr>
              <a:t>DELAYED ADOPTION</a:t>
            </a:r>
            <a:endParaRPr lang="en-US" sz="4400" b="1" dirty="0">
              <a:solidFill>
                <a:srgbClr val="FFFF00"/>
              </a:solidFill>
            </a:endParaRPr>
          </a:p>
        </p:txBody>
      </p:sp>
      <p:sp>
        <p:nvSpPr>
          <p:cNvPr id="3" name="Content Placeholder 2"/>
          <p:cNvSpPr>
            <a:spLocks noGrp="1"/>
          </p:cNvSpPr>
          <p:nvPr>
            <p:ph idx="1"/>
          </p:nvPr>
        </p:nvSpPr>
        <p:spPr>
          <a:xfrm>
            <a:off x="0" y="2336872"/>
            <a:ext cx="9144000" cy="4521127"/>
          </a:xfrm>
        </p:spPr>
        <p:txBody>
          <a:bodyPr>
            <a:normAutofit/>
          </a:bodyPr>
          <a:lstStyle/>
          <a:p>
            <a:pPr lvl="1"/>
            <a:r>
              <a:rPr lang="en-US" sz="4000" b="1" dirty="0"/>
              <a:t>BROKERS DUTIES </a:t>
            </a:r>
            <a:br>
              <a:rPr lang="en-US" sz="4000" b="1" dirty="0"/>
            </a:br>
            <a:r>
              <a:rPr lang="en-US" sz="4000" b="1" dirty="0"/>
              <a:t>TO OTHER </a:t>
            </a:r>
            <a:r>
              <a:rPr lang="en-US" sz="4000" b="1" dirty="0" smtClean="0"/>
              <a:t>BROKERS</a:t>
            </a:r>
          </a:p>
          <a:p>
            <a:pPr lvl="2"/>
            <a:r>
              <a:rPr lang="en-US" sz="3800" i="1" dirty="0" smtClean="0">
                <a:solidFill>
                  <a:srgbClr val="FFFF00"/>
                </a:solidFill>
              </a:rPr>
              <a:t>participation </a:t>
            </a:r>
            <a:r>
              <a:rPr lang="en-US" sz="3800" i="1" dirty="0">
                <a:solidFill>
                  <a:srgbClr val="FFFF00"/>
                </a:solidFill>
              </a:rPr>
              <a:t>in assisting their customer or client in complying with the terms and conditions of the contract and with the closing of the transaction; </a:t>
            </a:r>
          </a:p>
          <a:p>
            <a:pPr lvl="1"/>
            <a:endParaRPr lang="en-US" i="1" dirty="0" smtClean="0">
              <a:solidFill>
                <a:srgbClr val="FFFF00"/>
              </a:solidFill>
            </a:endParaRPr>
          </a:p>
          <a:p>
            <a:endParaRPr lang="en-US" dirty="0"/>
          </a:p>
        </p:txBody>
      </p:sp>
    </p:spTree>
    <p:extLst>
      <p:ext uri="{BB962C8B-B14F-4D97-AF65-F5344CB8AC3E}">
        <p14:creationId xmlns:p14="http://schemas.microsoft.com/office/powerpoint/2010/main" val="319801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FFFF00"/>
                </a:solidFill>
              </a:rPr>
              <a:t>DELAYED ADOPTION</a:t>
            </a:r>
            <a:endParaRPr lang="en-US" sz="4000" b="1" dirty="0">
              <a:solidFill>
                <a:srgbClr val="FFFF00"/>
              </a:solidFill>
            </a:endParaRPr>
          </a:p>
        </p:txBody>
      </p:sp>
      <p:sp>
        <p:nvSpPr>
          <p:cNvPr id="3" name="Content Placeholder 2"/>
          <p:cNvSpPr>
            <a:spLocks noGrp="1"/>
          </p:cNvSpPr>
          <p:nvPr>
            <p:ph idx="1"/>
          </p:nvPr>
        </p:nvSpPr>
        <p:spPr>
          <a:xfrm>
            <a:off x="0" y="2057400"/>
            <a:ext cx="9144000" cy="4521128"/>
          </a:xfrm>
        </p:spPr>
        <p:txBody>
          <a:bodyPr>
            <a:noAutofit/>
          </a:bodyPr>
          <a:lstStyle/>
          <a:p>
            <a:pPr lvl="1"/>
            <a:r>
              <a:rPr lang="en-US" sz="3600" b="1" dirty="0">
                <a:solidFill>
                  <a:srgbClr val="FFFF00"/>
                </a:solidFill>
              </a:rPr>
              <a:t>BROKERS DUTIES TO </a:t>
            </a:r>
            <a:r>
              <a:rPr lang="en-US" sz="3600" b="1" dirty="0" smtClean="0">
                <a:solidFill>
                  <a:srgbClr val="FFFF00"/>
                </a:solidFill>
              </a:rPr>
              <a:t>OTHER BROKERS</a:t>
            </a:r>
          </a:p>
          <a:p>
            <a:pPr lvl="2"/>
            <a:r>
              <a:rPr lang="en-US" sz="3400" dirty="0" smtClean="0"/>
              <a:t>local </a:t>
            </a:r>
            <a:r>
              <a:rPr lang="en-US" sz="3400" dirty="0"/>
              <a:t>state, and federal fair housing and anti-discrimination laws, the New Mexico real estate license law and the </a:t>
            </a:r>
            <a:r>
              <a:rPr lang="en-US" sz="3400" dirty="0" smtClean="0"/>
              <a:t>REC </a:t>
            </a:r>
            <a:r>
              <a:rPr lang="en-US" sz="3400" dirty="0"/>
              <a:t>rules, the </a:t>
            </a:r>
            <a:r>
              <a:rPr lang="en-US" sz="3400" dirty="0" smtClean="0"/>
              <a:t>NM </a:t>
            </a:r>
            <a:r>
              <a:rPr lang="en-US" sz="3400" dirty="0"/>
              <a:t>U</a:t>
            </a:r>
            <a:r>
              <a:rPr lang="en-US" sz="3400" dirty="0" smtClean="0"/>
              <a:t>niform </a:t>
            </a:r>
            <a:r>
              <a:rPr lang="en-US" sz="3400" dirty="0"/>
              <a:t>R</a:t>
            </a:r>
            <a:r>
              <a:rPr lang="en-US" sz="3400" dirty="0" smtClean="0"/>
              <a:t>esident </a:t>
            </a:r>
            <a:r>
              <a:rPr lang="en-US" sz="3400" dirty="0"/>
              <a:t>R</a:t>
            </a:r>
            <a:r>
              <a:rPr lang="en-US" sz="3400" dirty="0" smtClean="0"/>
              <a:t>elations </a:t>
            </a:r>
            <a:r>
              <a:rPr lang="en-US" sz="3400" dirty="0"/>
              <a:t>A</a:t>
            </a:r>
            <a:r>
              <a:rPr lang="en-US" sz="3400" dirty="0" smtClean="0"/>
              <a:t>ct</a:t>
            </a:r>
            <a:r>
              <a:rPr lang="en-US" sz="3400" dirty="0"/>
              <a:t>, and other applicable local, state, and federal laws and regulations.</a:t>
            </a:r>
          </a:p>
          <a:p>
            <a:endParaRPr lang="en-US" sz="3600" i="1" dirty="0">
              <a:solidFill>
                <a:srgbClr val="FFFF00"/>
              </a:solidFill>
            </a:endParaRPr>
          </a:p>
        </p:txBody>
      </p:sp>
    </p:spTree>
    <p:extLst>
      <p:ext uri="{BB962C8B-B14F-4D97-AF65-F5344CB8AC3E}">
        <p14:creationId xmlns:p14="http://schemas.microsoft.com/office/powerpoint/2010/main" val="526989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solidFill>
                  <a:srgbClr val="FFFF00"/>
                </a:solidFill>
              </a:rPr>
              <a:t>DELAYED ADOPTION</a:t>
            </a:r>
            <a:endParaRPr lang="en-US" sz="4400" b="1" dirty="0">
              <a:solidFill>
                <a:srgbClr val="FFFF00"/>
              </a:solidFill>
            </a:endParaRPr>
          </a:p>
        </p:txBody>
      </p:sp>
      <p:sp>
        <p:nvSpPr>
          <p:cNvPr id="3" name="Content Placeholder 2"/>
          <p:cNvSpPr>
            <a:spLocks noGrp="1"/>
          </p:cNvSpPr>
          <p:nvPr>
            <p:ph idx="1"/>
          </p:nvPr>
        </p:nvSpPr>
        <p:spPr>
          <a:xfrm>
            <a:off x="0" y="2057400"/>
            <a:ext cx="9144000" cy="4800600"/>
          </a:xfrm>
        </p:spPr>
        <p:txBody>
          <a:bodyPr>
            <a:normAutofit/>
          </a:bodyPr>
          <a:lstStyle/>
          <a:p>
            <a:r>
              <a:rPr lang="en-US" sz="3600" b="1" dirty="0"/>
              <a:t>BROKERS DUTIES </a:t>
            </a:r>
            <a:r>
              <a:rPr lang="en-US" sz="3600" b="1" dirty="0" smtClean="0"/>
              <a:t>TO </a:t>
            </a:r>
            <a:r>
              <a:rPr lang="en-US" sz="3600" b="1" dirty="0"/>
              <a:t>OTHER </a:t>
            </a:r>
            <a:r>
              <a:rPr lang="en-US" sz="3600" b="1" dirty="0" smtClean="0"/>
              <a:t>BROKERS</a:t>
            </a:r>
          </a:p>
          <a:p>
            <a:pPr lvl="1"/>
            <a:r>
              <a:rPr lang="en-US" sz="3200" b="1" dirty="0" smtClean="0">
                <a:solidFill>
                  <a:srgbClr val="FFFF00"/>
                </a:solidFill>
              </a:rPr>
              <a:t>Disclosure </a:t>
            </a:r>
            <a:r>
              <a:rPr lang="en-US" sz="3200" dirty="0" smtClean="0">
                <a:solidFill>
                  <a:srgbClr val="FFFF00"/>
                </a:solidFill>
              </a:rPr>
              <a:t>of </a:t>
            </a:r>
            <a:r>
              <a:rPr lang="en-US" sz="3200" dirty="0">
                <a:solidFill>
                  <a:srgbClr val="FFFF00"/>
                </a:solidFill>
              </a:rPr>
              <a:t>any adverse material facts actually known by the </a:t>
            </a:r>
            <a:r>
              <a:rPr lang="en-US" sz="3200" dirty="0" smtClean="0">
                <a:solidFill>
                  <a:srgbClr val="FFFF00"/>
                </a:solidFill>
              </a:rPr>
              <a:t>AB or QB  </a:t>
            </a:r>
            <a:r>
              <a:rPr lang="en-US" sz="3200" dirty="0">
                <a:solidFill>
                  <a:srgbClr val="FFFF00"/>
                </a:solidFill>
              </a:rPr>
              <a:t>about the property or the transaction, or about the financial ability of the parties to the transaction to complete the transaction; adverse material facts requiring disclosure do not include any information covered by federal fair housing laws or the </a:t>
            </a:r>
            <a:r>
              <a:rPr lang="en-US" sz="3200" dirty="0" smtClean="0">
                <a:solidFill>
                  <a:srgbClr val="FFFF00"/>
                </a:solidFill>
              </a:rPr>
              <a:t>NM </a:t>
            </a:r>
            <a:r>
              <a:rPr lang="en-US" sz="3200" dirty="0">
                <a:solidFill>
                  <a:srgbClr val="FFFF00"/>
                </a:solidFill>
              </a:rPr>
              <a:t>Human Rights Act;</a:t>
            </a:r>
          </a:p>
          <a:p>
            <a:endParaRPr lang="en-US" dirty="0"/>
          </a:p>
        </p:txBody>
      </p:sp>
    </p:spTree>
    <p:extLst>
      <p:ext uri="{BB962C8B-B14F-4D97-AF65-F5344CB8AC3E}">
        <p14:creationId xmlns:p14="http://schemas.microsoft.com/office/powerpoint/2010/main" val="1944960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solidFill>
                  <a:srgbClr val="FFFF00"/>
                </a:solidFill>
              </a:rPr>
              <a:t>DELAYED ADOPTION - BROKERS </a:t>
            </a:r>
            <a:r>
              <a:rPr lang="en-US" b="1" dirty="0">
                <a:solidFill>
                  <a:srgbClr val="FFFF00"/>
                </a:solidFill>
              </a:rPr>
              <a:t>DUTIES </a:t>
            </a:r>
            <a:r>
              <a:rPr lang="en-US" b="1" dirty="0" smtClean="0">
                <a:solidFill>
                  <a:srgbClr val="FFFF00"/>
                </a:solidFill>
              </a:rPr>
              <a:t>TO </a:t>
            </a:r>
            <a:r>
              <a:rPr lang="en-US" b="1" dirty="0">
                <a:solidFill>
                  <a:srgbClr val="FFFF00"/>
                </a:solidFill>
              </a:rPr>
              <a:t>OTHER </a:t>
            </a:r>
            <a:r>
              <a:rPr lang="en-US" b="1" dirty="0" smtClean="0">
                <a:solidFill>
                  <a:srgbClr val="FFFF00"/>
                </a:solidFill>
              </a:rPr>
              <a:t>BROKERS</a:t>
            </a:r>
            <a:endParaRPr lang="en-US" b="1" dirty="0">
              <a:solidFill>
                <a:srgbClr val="FFFF00"/>
              </a:solidFill>
            </a:endParaRPr>
          </a:p>
        </p:txBody>
      </p:sp>
      <p:sp>
        <p:nvSpPr>
          <p:cNvPr id="3" name="Content Placeholder 2"/>
          <p:cNvSpPr>
            <a:spLocks noGrp="1"/>
          </p:cNvSpPr>
          <p:nvPr>
            <p:ph idx="1"/>
          </p:nvPr>
        </p:nvSpPr>
        <p:spPr>
          <a:xfrm>
            <a:off x="0" y="2209800"/>
            <a:ext cx="9144000" cy="4648200"/>
          </a:xfrm>
        </p:spPr>
        <p:txBody>
          <a:bodyPr>
            <a:normAutofit fontScale="92500" lnSpcReduction="10000"/>
          </a:bodyPr>
          <a:lstStyle/>
          <a:p>
            <a:r>
              <a:rPr lang="en-US" sz="3600" dirty="0" smtClean="0"/>
              <a:t>disclosure to </a:t>
            </a:r>
            <a:r>
              <a:rPr lang="en-US" sz="3600" dirty="0"/>
              <a:t>other brokers involved in the transaction of any potential conflict of interest that the broker has in the transaction including but not limited </a:t>
            </a:r>
            <a:r>
              <a:rPr lang="en-US" sz="3600" dirty="0" smtClean="0"/>
              <a:t>to:</a:t>
            </a:r>
            <a:endParaRPr lang="en-US" sz="3600" dirty="0"/>
          </a:p>
          <a:p>
            <a:pPr lvl="1"/>
            <a:r>
              <a:rPr lang="en-US" sz="3600" dirty="0" smtClean="0">
                <a:solidFill>
                  <a:srgbClr val="FFFF00"/>
                </a:solidFill>
              </a:rPr>
              <a:t>any </a:t>
            </a:r>
            <a:r>
              <a:rPr lang="en-US" sz="3600" dirty="0">
                <a:solidFill>
                  <a:srgbClr val="FFFF00"/>
                </a:solidFill>
              </a:rPr>
              <a:t>written brokerage relationship the broker has with any other parties to the </a:t>
            </a:r>
            <a:r>
              <a:rPr lang="en-US" sz="3600" dirty="0" smtClean="0">
                <a:solidFill>
                  <a:srgbClr val="FFFF00"/>
                </a:solidFill>
              </a:rPr>
              <a:t>transaction;  </a:t>
            </a:r>
            <a:endParaRPr lang="en-US" sz="3600" dirty="0">
              <a:solidFill>
                <a:srgbClr val="FFFF00"/>
              </a:solidFill>
            </a:endParaRPr>
          </a:p>
          <a:p>
            <a:pPr lvl="1"/>
            <a:r>
              <a:rPr lang="en-US" sz="3600" dirty="0" smtClean="0">
                <a:solidFill>
                  <a:srgbClr val="FFFF00"/>
                </a:solidFill>
              </a:rPr>
              <a:t>OR any </a:t>
            </a:r>
            <a:r>
              <a:rPr lang="en-US" sz="3600" dirty="0">
                <a:solidFill>
                  <a:srgbClr val="FFFF00"/>
                </a:solidFill>
              </a:rPr>
              <a:t>material interest or relationship of a business, personal, or family nature that the broker has in the transaction;</a:t>
            </a:r>
          </a:p>
          <a:p>
            <a:endParaRPr lang="en-US" dirty="0"/>
          </a:p>
        </p:txBody>
      </p:sp>
    </p:spTree>
    <p:extLst>
      <p:ext uri="{BB962C8B-B14F-4D97-AF65-F5344CB8AC3E}">
        <p14:creationId xmlns:p14="http://schemas.microsoft.com/office/powerpoint/2010/main" val="58335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solidFill>
                  <a:srgbClr val="FFFF00"/>
                </a:solidFill>
              </a:rPr>
              <a:t>DELAYED ADOPTION - BROKERS </a:t>
            </a:r>
            <a:r>
              <a:rPr lang="en-US" b="1" dirty="0">
                <a:solidFill>
                  <a:srgbClr val="FFFF00"/>
                </a:solidFill>
              </a:rPr>
              <a:t>DUTIES </a:t>
            </a:r>
            <a:r>
              <a:rPr lang="en-US" b="1" dirty="0" smtClean="0">
                <a:solidFill>
                  <a:srgbClr val="FFFF00"/>
                </a:solidFill>
              </a:rPr>
              <a:t>TO </a:t>
            </a:r>
            <a:r>
              <a:rPr lang="en-US" b="1" dirty="0">
                <a:solidFill>
                  <a:srgbClr val="FFFF00"/>
                </a:solidFill>
              </a:rPr>
              <a:t>OTHER BROKERS</a:t>
            </a:r>
          </a:p>
        </p:txBody>
      </p:sp>
      <p:sp>
        <p:nvSpPr>
          <p:cNvPr id="3" name="Content Placeholder 2"/>
          <p:cNvSpPr>
            <a:spLocks noGrp="1"/>
          </p:cNvSpPr>
          <p:nvPr>
            <p:ph idx="1"/>
          </p:nvPr>
        </p:nvSpPr>
        <p:spPr>
          <a:xfrm>
            <a:off x="0" y="2057400"/>
            <a:ext cx="9144000" cy="4800600"/>
          </a:xfrm>
        </p:spPr>
        <p:txBody>
          <a:bodyPr/>
          <a:lstStyle/>
          <a:p>
            <a:pPr lvl="1"/>
            <a:endParaRPr lang="en-US" sz="3600" dirty="0" smtClean="0"/>
          </a:p>
          <a:p>
            <a:pPr lvl="1"/>
            <a:r>
              <a:rPr lang="en-US" sz="4400" dirty="0" smtClean="0"/>
              <a:t>Non-interference </a:t>
            </a:r>
            <a:r>
              <a:rPr lang="en-US" sz="4400" dirty="0"/>
              <a:t>with a purchase agreement or any express written agreement that another broker has with their client or customer.</a:t>
            </a:r>
            <a:endParaRPr lang="en-US" sz="4400" b="1" dirty="0"/>
          </a:p>
          <a:p>
            <a:endParaRPr lang="en-US" sz="3600" b="1" dirty="0"/>
          </a:p>
          <a:p>
            <a:endParaRPr lang="en-US" dirty="0"/>
          </a:p>
        </p:txBody>
      </p:sp>
    </p:spTree>
    <p:extLst>
      <p:ext uri="{BB962C8B-B14F-4D97-AF65-F5344CB8AC3E}">
        <p14:creationId xmlns:p14="http://schemas.microsoft.com/office/powerpoint/2010/main" val="3258350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FFFF00"/>
                </a:solidFill>
              </a:rPr>
              <a:t>RESPONSIBILITIES OF QB</a:t>
            </a:r>
            <a:endParaRPr lang="en-US" sz="4000" b="1" dirty="0">
              <a:solidFill>
                <a:srgbClr val="FFFF00"/>
              </a:solidFill>
            </a:endParaRPr>
          </a:p>
        </p:txBody>
      </p:sp>
      <p:sp>
        <p:nvSpPr>
          <p:cNvPr id="3" name="Content Placeholder 2"/>
          <p:cNvSpPr>
            <a:spLocks noGrp="1"/>
          </p:cNvSpPr>
          <p:nvPr>
            <p:ph idx="1"/>
          </p:nvPr>
        </p:nvSpPr>
        <p:spPr>
          <a:xfrm>
            <a:off x="0" y="2057400"/>
            <a:ext cx="9144000" cy="4800600"/>
          </a:xfrm>
        </p:spPr>
        <p:txBody>
          <a:bodyPr/>
          <a:lstStyle/>
          <a:p>
            <a:r>
              <a:rPr lang="en-US" sz="3600" dirty="0"/>
              <a:t>E</a:t>
            </a:r>
            <a:r>
              <a:rPr lang="en-US" sz="3600" dirty="0" smtClean="0"/>
              <a:t>nsure </a:t>
            </a:r>
            <a:r>
              <a:rPr lang="en-US" sz="3600" dirty="0"/>
              <a:t>that the </a:t>
            </a:r>
            <a:r>
              <a:rPr lang="en-US" sz="3600" dirty="0" smtClean="0"/>
              <a:t>QB name </a:t>
            </a:r>
            <a:r>
              <a:rPr lang="en-US" sz="3600" dirty="0"/>
              <a:t>and contact information, including license number,  is clearly and conspicuously displayed on any written document generated by the brokerage or presented to a prospective customer or client, </a:t>
            </a:r>
            <a:r>
              <a:rPr lang="en-US" sz="3600" dirty="0" smtClean="0">
                <a:solidFill>
                  <a:srgbClr val="FFFF00"/>
                </a:solidFill>
              </a:rPr>
              <a:t>AND </a:t>
            </a:r>
            <a:r>
              <a:rPr lang="en-US" sz="3600" dirty="0">
                <a:solidFill>
                  <a:srgbClr val="FFFF00"/>
                </a:solidFill>
              </a:rPr>
              <a:t>that has the potential to become an express written </a:t>
            </a:r>
            <a:r>
              <a:rPr lang="en-US" sz="3600" dirty="0" smtClean="0">
                <a:solidFill>
                  <a:srgbClr val="FFFF00"/>
                </a:solidFill>
              </a:rPr>
              <a:t>agreement</a:t>
            </a:r>
            <a:endParaRPr lang="en-US" sz="3600" dirty="0">
              <a:solidFill>
                <a:srgbClr val="FFFF00"/>
              </a:solidFill>
            </a:endParaRPr>
          </a:p>
        </p:txBody>
      </p:sp>
    </p:spTree>
    <p:extLst>
      <p:ext uri="{BB962C8B-B14F-4D97-AF65-F5344CB8AC3E}">
        <p14:creationId xmlns:p14="http://schemas.microsoft.com/office/powerpoint/2010/main" val="181879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lstStyle/>
          <a:p>
            <a:pPr marL="342900" lvl="4" indent="-342900" algn="ctr"/>
            <a:r>
              <a:rPr lang="en-US" sz="3600" b="1" dirty="0" smtClean="0">
                <a:solidFill>
                  <a:schemeClr val="tx1"/>
                </a:solidFill>
              </a:rPr>
              <a:t>MANAGEMENT AGREEMENTS</a:t>
            </a:r>
          </a:p>
        </p:txBody>
      </p:sp>
      <p:sp>
        <p:nvSpPr>
          <p:cNvPr id="3" name="Content Placeholder 2"/>
          <p:cNvSpPr>
            <a:spLocks noGrp="1"/>
          </p:cNvSpPr>
          <p:nvPr>
            <p:ph idx="1"/>
          </p:nvPr>
        </p:nvSpPr>
        <p:spPr>
          <a:xfrm>
            <a:off x="0" y="2133600"/>
            <a:ext cx="9144000" cy="4724399"/>
          </a:xfrm>
        </p:spPr>
        <p:txBody>
          <a:bodyPr>
            <a:normAutofit/>
          </a:bodyPr>
          <a:lstStyle/>
          <a:p>
            <a:pPr marL="800100" lvl="5" indent="-342900"/>
            <a:r>
              <a:rPr lang="en-US" sz="4000" dirty="0" smtClean="0">
                <a:solidFill>
                  <a:srgbClr val="FFFF00"/>
                </a:solidFill>
              </a:rPr>
              <a:t>If </a:t>
            </a:r>
            <a:r>
              <a:rPr lang="en-US" sz="4000" dirty="0">
                <a:solidFill>
                  <a:srgbClr val="FFFF00"/>
                </a:solidFill>
              </a:rPr>
              <a:t>the property manager is prohibited by law or contract from providing the owner with a given document, such as a tenant’s criminal background check or credit report, the property management agreement shall include the </a:t>
            </a:r>
            <a:r>
              <a:rPr lang="en-US" sz="4000" dirty="0" smtClean="0">
                <a:solidFill>
                  <a:srgbClr val="FFFF00"/>
                </a:solidFill>
              </a:rPr>
              <a:t>following:</a:t>
            </a:r>
            <a:endParaRPr lang="en-US" sz="4000" dirty="0">
              <a:solidFill>
                <a:srgbClr val="FFFF00"/>
              </a:solidFill>
            </a:endParaRPr>
          </a:p>
          <a:p>
            <a:pPr marL="457200" lvl="5" indent="0">
              <a:buNone/>
            </a:pPr>
            <a:endParaRPr lang="en-US" sz="2400" i="1" dirty="0">
              <a:solidFill>
                <a:srgbClr val="FFFF00"/>
              </a:solidFill>
            </a:endParaRPr>
          </a:p>
          <a:p>
            <a:endParaRPr lang="en-US" dirty="0"/>
          </a:p>
        </p:txBody>
      </p:sp>
    </p:spTree>
    <p:extLst>
      <p:ext uri="{BB962C8B-B14F-4D97-AF65-F5344CB8AC3E}">
        <p14:creationId xmlns:p14="http://schemas.microsoft.com/office/powerpoint/2010/main" val="172030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4" indent="-342900"/>
            <a:r>
              <a:rPr lang="en-US" sz="3600" b="1" dirty="0" smtClean="0">
                <a:solidFill>
                  <a:schemeClr val="tx1"/>
                </a:solidFill>
              </a:rPr>
              <a:t>MANAGEMENT AGREEMENTS</a:t>
            </a:r>
          </a:p>
        </p:txBody>
      </p:sp>
      <p:sp>
        <p:nvSpPr>
          <p:cNvPr id="3" name="Content Placeholder 2"/>
          <p:cNvSpPr>
            <a:spLocks noGrp="1"/>
          </p:cNvSpPr>
          <p:nvPr>
            <p:ph idx="1"/>
          </p:nvPr>
        </p:nvSpPr>
        <p:spPr>
          <a:xfrm>
            <a:off x="0" y="2336872"/>
            <a:ext cx="9144000" cy="4521127"/>
          </a:xfrm>
        </p:spPr>
        <p:txBody>
          <a:bodyPr>
            <a:normAutofit/>
          </a:bodyPr>
          <a:lstStyle/>
          <a:p>
            <a:pPr marL="800100" lvl="5" indent="-342900"/>
            <a:r>
              <a:rPr lang="en-US" sz="4000" dirty="0" smtClean="0">
                <a:solidFill>
                  <a:srgbClr val="FFFF00"/>
                </a:solidFill>
              </a:rPr>
              <a:t>a </a:t>
            </a:r>
            <a:r>
              <a:rPr lang="en-US" sz="4000" dirty="0">
                <a:solidFill>
                  <a:srgbClr val="FFFF00"/>
                </a:solidFill>
              </a:rPr>
              <a:t>written disclosure to the owner that the </a:t>
            </a:r>
            <a:r>
              <a:rPr lang="en-US" sz="4000" dirty="0" smtClean="0">
                <a:solidFill>
                  <a:srgbClr val="FFFF00"/>
                </a:solidFill>
              </a:rPr>
              <a:t>PM </a:t>
            </a:r>
            <a:r>
              <a:rPr lang="en-US" sz="4000" dirty="0">
                <a:solidFill>
                  <a:srgbClr val="FFFF00"/>
                </a:solidFill>
              </a:rPr>
              <a:t>is prohibited </a:t>
            </a:r>
            <a:r>
              <a:rPr lang="en-US" sz="4000" dirty="0" smtClean="0">
                <a:solidFill>
                  <a:srgbClr val="FFFF00"/>
                </a:solidFill>
              </a:rPr>
              <a:t>by law or contract from </a:t>
            </a:r>
            <a:r>
              <a:rPr lang="en-US" sz="4000" dirty="0">
                <a:solidFill>
                  <a:srgbClr val="FFFF00"/>
                </a:solidFill>
              </a:rPr>
              <a:t>providing such documents to the owner, and</a:t>
            </a:r>
          </a:p>
          <a:p>
            <a:pPr marL="800100" lvl="5" indent="-342900"/>
            <a:r>
              <a:rPr lang="en-US" sz="4000" dirty="0">
                <a:solidFill>
                  <a:srgbClr val="FFFF00"/>
                </a:solidFill>
              </a:rPr>
              <a:t>the owner’s written consent that such documents will not be provided.</a:t>
            </a:r>
          </a:p>
          <a:p>
            <a:endParaRPr lang="en-US" dirty="0"/>
          </a:p>
        </p:txBody>
      </p:sp>
    </p:spTree>
    <p:extLst>
      <p:ext uri="{BB962C8B-B14F-4D97-AF65-F5344CB8AC3E}">
        <p14:creationId xmlns:p14="http://schemas.microsoft.com/office/powerpoint/2010/main" val="814028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000" b="1" dirty="0"/>
              <a:t>MANAGEMENT AGREEMENTS</a:t>
            </a:r>
          </a:p>
        </p:txBody>
      </p:sp>
      <p:sp>
        <p:nvSpPr>
          <p:cNvPr id="3" name="Content Placeholder 2"/>
          <p:cNvSpPr>
            <a:spLocks noGrp="1"/>
          </p:cNvSpPr>
          <p:nvPr>
            <p:ph idx="1"/>
          </p:nvPr>
        </p:nvSpPr>
        <p:spPr>
          <a:xfrm>
            <a:off x="0" y="2336872"/>
            <a:ext cx="9144000" cy="4521127"/>
          </a:xfrm>
        </p:spPr>
        <p:txBody>
          <a:bodyPr>
            <a:normAutofit lnSpcReduction="10000"/>
          </a:bodyPr>
          <a:lstStyle/>
          <a:p>
            <a:pPr marL="800100" lvl="5" indent="-342900"/>
            <a:r>
              <a:rPr lang="en-US" sz="3500" dirty="0" smtClean="0">
                <a:solidFill>
                  <a:srgbClr val="FFFF00"/>
                </a:solidFill>
              </a:rPr>
              <a:t>Shall </a:t>
            </a:r>
            <a:r>
              <a:rPr lang="en-US" sz="3500" dirty="0">
                <a:solidFill>
                  <a:srgbClr val="FFFF00"/>
                </a:solidFill>
              </a:rPr>
              <a:t>specify that the brokerage relationship between the property manager and the owner is an agency </a:t>
            </a:r>
            <a:r>
              <a:rPr lang="en-US" sz="3500" dirty="0" smtClean="0">
                <a:solidFill>
                  <a:srgbClr val="FFFF00"/>
                </a:solidFill>
              </a:rPr>
              <a:t>relationship.</a:t>
            </a:r>
            <a:endParaRPr lang="en-US" sz="3500" dirty="0">
              <a:solidFill>
                <a:srgbClr val="FFFF00"/>
              </a:solidFill>
            </a:endParaRPr>
          </a:p>
          <a:p>
            <a:pPr marL="800100" lvl="5" indent="-342900"/>
            <a:r>
              <a:rPr lang="en-US" sz="3500" dirty="0">
                <a:solidFill>
                  <a:srgbClr val="FFFFFF"/>
                </a:solidFill>
              </a:rPr>
              <a:t>S</a:t>
            </a:r>
            <a:r>
              <a:rPr lang="en-US" sz="3500" dirty="0" smtClean="0">
                <a:solidFill>
                  <a:srgbClr val="FFFFFF"/>
                </a:solidFill>
              </a:rPr>
              <a:t>hall define duties and responsibilities  of broker and owner - </a:t>
            </a:r>
            <a:r>
              <a:rPr lang="en-US" sz="3500" dirty="0" smtClean="0">
                <a:solidFill>
                  <a:srgbClr val="FFFF00"/>
                </a:solidFill>
              </a:rPr>
              <a:t>ADDED</a:t>
            </a:r>
          </a:p>
          <a:p>
            <a:pPr marL="1257300" lvl="6" indent="-342900"/>
            <a:r>
              <a:rPr lang="en-US" sz="3500" dirty="0" smtClean="0">
                <a:solidFill>
                  <a:srgbClr val="FFFF00"/>
                </a:solidFill>
              </a:rPr>
              <a:t>Disclosure </a:t>
            </a:r>
            <a:r>
              <a:rPr lang="en-US" sz="3500" dirty="0">
                <a:solidFill>
                  <a:srgbClr val="FFFF00"/>
                </a:solidFill>
              </a:rPr>
              <a:t>of the status of any default or other financial situation that could affect the tenant’s </a:t>
            </a:r>
            <a:r>
              <a:rPr lang="en-US" sz="3500" dirty="0" smtClean="0">
                <a:solidFill>
                  <a:srgbClr val="FFFF00"/>
                </a:solidFill>
              </a:rPr>
              <a:t>residency.</a:t>
            </a:r>
          </a:p>
          <a:p>
            <a:endParaRPr lang="en-US" sz="2800" dirty="0"/>
          </a:p>
          <a:p>
            <a:endParaRPr lang="en-US" dirty="0"/>
          </a:p>
        </p:txBody>
      </p:sp>
    </p:spTree>
    <p:extLst>
      <p:ext uri="{BB962C8B-B14F-4D97-AF65-F5344CB8AC3E}">
        <p14:creationId xmlns:p14="http://schemas.microsoft.com/office/powerpoint/2010/main" val="1216878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620000" cy="1080938"/>
          </a:xfrm>
        </p:spPr>
        <p:txBody>
          <a:bodyPr>
            <a:normAutofit/>
          </a:bodyPr>
          <a:lstStyle/>
          <a:p>
            <a:pPr algn="ctr"/>
            <a:r>
              <a:rPr lang="en-US" sz="4000" b="1" dirty="0" smtClean="0">
                <a:latin typeface="Arial" charset="0"/>
              </a:rPr>
              <a:t>TOPICS COVERED TODAY</a:t>
            </a:r>
            <a:endParaRPr lang="en-US" sz="4000" b="1" dirty="0">
              <a:latin typeface="Arial" charset="0"/>
            </a:endParaRPr>
          </a:p>
        </p:txBody>
      </p:sp>
      <p:sp>
        <p:nvSpPr>
          <p:cNvPr id="3" name="Content Placeholder 2"/>
          <p:cNvSpPr>
            <a:spLocks noGrp="1"/>
          </p:cNvSpPr>
          <p:nvPr>
            <p:ph idx="1"/>
          </p:nvPr>
        </p:nvSpPr>
        <p:spPr>
          <a:xfrm>
            <a:off x="381000" y="1981200"/>
            <a:ext cx="8229600" cy="4876800"/>
          </a:xfrm>
        </p:spPr>
        <p:txBody>
          <a:bodyPr>
            <a:normAutofit/>
          </a:bodyPr>
          <a:lstStyle/>
          <a:p>
            <a:pPr>
              <a:buFont typeface="Wingdings" charset="2"/>
              <a:buChar char="§"/>
              <a:defRPr/>
            </a:pPr>
            <a:r>
              <a:rPr lang="en-US" sz="4400" dirty="0" smtClean="0"/>
              <a:t> STATE/HOT LINE ISSUES</a:t>
            </a:r>
          </a:p>
          <a:p>
            <a:pPr lvl="1">
              <a:buFont typeface="Wingdings" charset="2"/>
              <a:buChar char="§"/>
              <a:defRPr/>
            </a:pPr>
            <a:r>
              <a:rPr lang="en-US" sz="4000" dirty="0" smtClean="0"/>
              <a:t> AUCTIONS</a:t>
            </a:r>
            <a:endParaRPr lang="en-US" sz="4000" dirty="0"/>
          </a:p>
          <a:p>
            <a:pPr lvl="1">
              <a:buFont typeface="Wingdings" charset="2"/>
              <a:buChar char="§"/>
              <a:defRPr/>
            </a:pPr>
            <a:r>
              <a:rPr lang="en-US" sz="4000" dirty="0" smtClean="0"/>
              <a:t> TITLE INSURANCE ON RECs</a:t>
            </a:r>
          </a:p>
          <a:p>
            <a:pPr lvl="1">
              <a:buFont typeface="Wingdings" charset="2"/>
              <a:buChar char="§"/>
              <a:defRPr/>
            </a:pPr>
            <a:r>
              <a:rPr lang="en-US" sz="4000" dirty="0" smtClean="0"/>
              <a:t> PERSONAL INJURY  COVERAGE</a:t>
            </a:r>
          </a:p>
          <a:p>
            <a:pPr lvl="1">
              <a:buFont typeface="Wingdings" charset="2"/>
              <a:buChar char="§"/>
              <a:defRPr/>
            </a:pPr>
            <a:r>
              <a:rPr lang="en-US" sz="4000" dirty="0" smtClean="0"/>
              <a:t> FHA - ELIGIBILITY DISCLOSURE</a:t>
            </a:r>
          </a:p>
          <a:p>
            <a:pPr lvl="1">
              <a:buFont typeface="Wingdings" charset="2"/>
              <a:buChar char="§"/>
              <a:defRPr/>
            </a:pPr>
            <a:r>
              <a:rPr lang="en-US" sz="4000" dirty="0" smtClean="0"/>
              <a:t> BUILDING PERMITS</a:t>
            </a:r>
          </a:p>
          <a:p>
            <a:pPr lvl="1">
              <a:buFont typeface="Wingdings" charset="2"/>
              <a:buChar char="§"/>
              <a:defRPr/>
            </a:pPr>
            <a:r>
              <a:rPr lang="en-US" sz="4000" dirty="0"/>
              <a:t> </a:t>
            </a:r>
            <a:r>
              <a:rPr lang="en-US" sz="4000" dirty="0" smtClean="0"/>
              <a:t>SOLAR PANELS</a:t>
            </a:r>
            <a:endParaRPr lang="en-US" sz="4000" dirty="0"/>
          </a:p>
          <a:p>
            <a:pPr marL="0" indent="0">
              <a:buNone/>
              <a:defRPr/>
            </a:pPr>
            <a:endParaRPr lang="en-US" sz="4800" dirty="0" smtClean="0">
              <a:ea typeface="+mn-ea"/>
            </a:endParaRPr>
          </a:p>
        </p:txBody>
      </p:sp>
    </p:spTree>
    <p:extLst>
      <p:ext uri="{BB962C8B-B14F-4D97-AF65-F5344CB8AC3E}">
        <p14:creationId xmlns:p14="http://schemas.microsoft.com/office/powerpoint/2010/main" val="4260918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800" b="1" dirty="0" smtClean="0"/>
              <a:t>ADVERTISEMENTS</a:t>
            </a:r>
            <a:endParaRPr lang="en-US" sz="4800" b="1" dirty="0"/>
          </a:p>
        </p:txBody>
      </p:sp>
      <p:sp>
        <p:nvSpPr>
          <p:cNvPr id="3" name="Content Placeholder 2"/>
          <p:cNvSpPr>
            <a:spLocks noGrp="1"/>
          </p:cNvSpPr>
          <p:nvPr>
            <p:ph idx="1"/>
          </p:nvPr>
        </p:nvSpPr>
        <p:spPr>
          <a:xfrm>
            <a:off x="0" y="2133600"/>
            <a:ext cx="8458200" cy="4724399"/>
          </a:xfrm>
        </p:spPr>
        <p:txBody>
          <a:bodyPr>
            <a:noAutofit/>
          </a:bodyPr>
          <a:lstStyle/>
          <a:p>
            <a:pPr marL="800100" lvl="5" indent="-342900"/>
            <a:r>
              <a:rPr lang="en-US" sz="4000" dirty="0" smtClean="0">
                <a:solidFill>
                  <a:srgbClr val="FFFF00"/>
                </a:solidFill>
              </a:rPr>
              <a:t>Brokerage </a:t>
            </a:r>
            <a:r>
              <a:rPr lang="en-US" sz="4000" dirty="0">
                <a:solidFill>
                  <a:srgbClr val="FFFF00"/>
                </a:solidFill>
              </a:rPr>
              <a:t>office telephone number shall be prominently displayed in a type size not less than 33 percent of the </a:t>
            </a:r>
            <a:r>
              <a:rPr lang="en-US" sz="4000" dirty="0" smtClean="0">
                <a:solidFill>
                  <a:srgbClr val="FFFF00"/>
                </a:solidFill>
              </a:rPr>
              <a:t>AB’s </a:t>
            </a:r>
            <a:r>
              <a:rPr lang="en-US" sz="4000" dirty="0">
                <a:solidFill>
                  <a:srgbClr val="FFFF00"/>
                </a:solidFill>
              </a:rPr>
              <a:t>name, or in the case of a team of </a:t>
            </a:r>
            <a:r>
              <a:rPr lang="en-US" sz="4000" dirty="0" smtClean="0">
                <a:solidFill>
                  <a:srgbClr val="FFFF00"/>
                </a:solidFill>
              </a:rPr>
              <a:t>ABs, </a:t>
            </a:r>
            <a:r>
              <a:rPr lang="en-US" sz="4000" dirty="0">
                <a:solidFill>
                  <a:srgbClr val="FFFF00"/>
                </a:solidFill>
              </a:rPr>
              <a:t>the team </a:t>
            </a:r>
            <a:r>
              <a:rPr lang="en-US" sz="4000" dirty="0" smtClean="0">
                <a:solidFill>
                  <a:srgbClr val="FFFF00"/>
                </a:solidFill>
              </a:rPr>
              <a:t>name </a:t>
            </a:r>
            <a:endParaRPr lang="en-US" sz="4000" dirty="0">
              <a:solidFill>
                <a:srgbClr val="FFFF00"/>
              </a:solidFill>
            </a:endParaRPr>
          </a:p>
        </p:txBody>
      </p:sp>
    </p:spTree>
    <p:extLst>
      <p:ext uri="{BB962C8B-B14F-4D97-AF65-F5344CB8AC3E}">
        <p14:creationId xmlns:p14="http://schemas.microsoft.com/office/powerpoint/2010/main" val="3493930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marL="342900" lvl="4" indent="-342900" algn="ctr"/>
            <a:r>
              <a:rPr lang="en-US" sz="4400" b="1" dirty="0" smtClean="0">
                <a:solidFill>
                  <a:srgbClr val="FFFF00"/>
                </a:solidFill>
              </a:rPr>
              <a:t>ADVERTISEMENTS</a:t>
            </a:r>
          </a:p>
        </p:txBody>
      </p:sp>
      <p:sp>
        <p:nvSpPr>
          <p:cNvPr id="3" name="Content Placeholder 2"/>
          <p:cNvSpPr>
            <a:spLocks noGrp="1"/>
          </p:cNvSpPr>
          <p:nvPr>
            <p:ph idx="1"/>
          </p:nvPr>
        </p:nvSpPr>
        <p:spPr>
          <a:xfrm>
            <a:off x="0" y="2133600"/>
            <a:ext cx="9144000" cy="4724400"/>
          </a:xfrm>
        </p:spPr>
        <p:txBody>
          <a:bodyPr/>
          <a:lstStyle/>
          <a:p>
            <a:pPr marL="800100" lvl="5" indent="-342900"/>
            <a:r>
              <a:rPr lang="en-US" sz="3200" dirty="0" smtClean="0"/>
              <a:t>In </a:t>
            </a:r>
            <a:r>
              <a:rPr lang="en-US" sz="3200" dirty="0"/>
              <a:t>the event that disclosure of the brokerage name and telephone number as registered with the Commission is not practical in electronic displays of limited information, such as “thumbnails”, text messages, links and “tweets” of 200 characters or less, such displays are exempt from the disclosure requirement provided such displays are linked to a display that includes all of the required disclosures.</a:t>
            </a:r>
          </a:p>
          <a:p>
            <a:endParaRPr lang="en-US" sz="2800" dirty="0"/>
          </a:p>
        </p:txBody>
      </p:sp>
    </p:spTree>
    <p:extLst>
      <p:ext uri="{BB962C8B-B14F-4D97-AF65-F5344CB8AC3E}">
        <p14:creationId xmlns:p14="http://schemas.microsoft.com/office/powerpoint/2010/main" val="3866745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800" b="1" dirty="0" smtClean="0"/>
              <a:t>RANM FORMS </a:t>
            </a:r>
            <a:endParaRPr lang="en-US" sz="4800" b="1" dirty="0"/>
          </a:p>
        </p:txBody>
      </p:sp>
      <p:sp>
        <p:nvSpPr>
          <p:cNvPr id="3" name="Content Placeholder 2"/>
          <p:cNvSpPr>
            <a:spLocks noGrp="1"/>
          </p:cNvSpPr>
          <p:nvPr>
            <p:ph idx="1"/>
          </p:nvPr>
        </p:nvSpPr>
        <p:spPr>
          <a:xfrm>
            <a:off x="0" y="2336872"/>
            <a:ext cx="9144000" cy="4521127"/>
          </a:xfrm>
        </p:spPr>
        <p:txBody>
          <a:bodyPr/>
          <a:lstStyle/>
          <a:p>
            <a:pPr marL="0" indent="0" algn="ctr">
              <a:buNone/>
            </a:pPr>
            <a:r>
              <a:rPr lang="en-US" sz="5400" dirty="0" smtClean="0"/>
              <a:t>LISTING AGREEMENT EXCLUSIVE RIGHT</a:t>
            </a:r>
          </a:p>
          <a:p>
            <a:pPr marL="0" indent="0" algn="ctr">
              <a:buNone/>
            </a:pPr>
            <a:r>
              <a:rPr lang="en-US" sz="5400" dirty="0" smtClean="0"/>
              <a:t> TO SELL </a:t>
            </a:r>
          </a:p>
          <a:p>
            <a:pPr marL="0" indent="0" algn="ctr">
              <a:buNone/>
            </a:pPr>
            <a:r>
              <a:rPr lang="en-US" sz="5400" dirty="0" smtClean="0"/>
              <a:t>FORM 1106</a:t>
            </a:r>
            <a:endParaRPr lang="en-US" sz="5400" dirty="0"/>
          </a:p>
        </p:txBody>
      </p:sp>
    </p:spTree>
    <p:extLst>
      <p:ext uri="{BB962C8B-B14F-4D97-AF65-F5344CB8AC3E}">
        <p14:creationId xmlns:p14="http://schemas.microsoft.com/office/powerpoint/2010/main" val="2475614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800" b="1" dirty="0" smtClean="0"/>
              <a:t>RANM FORMS</a:t>
            </a:r>
            <a:endParaRPr lang="en-US" sz="4800" b="1" dirty="0"/>
          </a:p>
        </p:txBody>
      </p:sp>
      <p:sp>
        <p:nvSpPr>
          <p:cNvPr id="3" name="Content Placeholder 2"/>
          <p:cNvSpPr>
            <a:spLocks noGrp="1"/>
          </p:cNvSpPr>
          <p:nvPr>
            <p:ph idx="1"/>
          </p:nvPr>
        </p:nvSpPr>
        <p:spPr>
          <a:xfrm>
            <a:off x="0" y="2362200"/>
            <a:ext cx="9139518" cy="4495800"/>
          </a:xfrm>
        </p:spPr>
        <p:txBody>
          <a:bodyPr/>
          <a:lstStyle/>
          <a:p>
            <a:r>
              <a:rPr lang="en-US" sz="4000" b="1" dirty="0" smtClean="0"/>
              <a:t>COVER PAGE II - BROKERAGE </a:t>
            </a:r>
            <a:r>
              <a:rPr lang="en-US" sz="4000" b="1" dirty="0"/>
              <a:t>RELATIONSHIPS </a:t>
            </a:r>
            <a:r>
              <a:rPr lang="en-US" sz="4000" b="1" dirty="0" smtClean="0"/>
              <a:t> DISCLOSURE</a:t>
            </a:r>
            <a:r>
              <a:rPr lang="en-US" sz="4000" dirty="0"/>
              <a:t> </a:t>
            </a:r>
          </a:p>
          <a:p>
            <a:pPr lvl="1"/>
            <a:r>
              <a:rPr lang="en-US" sz="4000" dirty="0" smtClean="0">
                <a:solidFill>
                  <a:srgbClr val="FFFF00"/>
                </a:solidFill>
              </a:rPr>
              <a:t>Transaction broker: Defined</a:t>
            </a:r>
          </a:p>
          <a:p>
            <a:pPr lvl="1"/>
            <a:r>
              <a:rPr lang="en-US" sz="4000" dirty="0" smtClean="0">
                <a:solidFill>
                  <a:srgbClr val="FFFF00"/>
                </a:solidFill>
              </a:rPr>
              <a:t>Exclusive agency: Defined </a:t>
            </a:r>
          </a:p>
          <a:p>
            <a:pPr lvl="1"/>
            <a:r>
              <a:rPr lang="en-US" sz="4000" dirty="0" smtClean="0">
                <a:solidFill>
                  <a:srgbClr val="FFFF00"/>
                </a:solidFill>
              </a:rPr>
              <a:t>Dual </a:t>
            </a:r>
            <a:r>
              <a:rPr lang="en-US" sz="4000" dirty="0">
                <a:solidFill>
                  <a:srgbClr val="FFFF00"/>
                </a:solidFill>
              </a:rPr>
              <a:t>agency</a:t>
            </a:r>
            <a:r>
              <a:rPr lang="en-US" sz="4000" dirty="0" smtClean="0">
                <a:solidFill>
                  <a:srgbClr val="FFFF00"/>
                </a:solidFill>
              </a:rPr>
              <a:t>: Defined </a:t>
            </a:r>
            <a:r>
              <a:rPr lang="en-US" sz="4000" dirty="0">
                <a:solidFill>
                  <a:srgbClr val="FFFF00"/>
                </a:solidFill>
              </a:rPr>
              <a:t>   </a:t>
            </a:r>
          </a:p>
          <a:p>
            <a:endParaRPr lang="en-US" sz="1400" dirty="0"/>
          </a:p>
        </p:txBody>
      </p:sp>
    </p:spTree>
    <p:extLst>
      <p:ext uri="{BB962C8B-B14F-4D97-AF65-F5344CB8AC3E}">
        <p14:creationId xmlns:p14="http://schemas.microsoft.com/office/powerpoint/2010/main" val="2881833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133600"/>
            <a:ext cx="9296400" cy="4724400"/>
          </a:xfrm>
        </p:spPr>
        <p:txBody>
          <a:bodyPr>
            <a:noAutofit/>
          </a:bodyPr>
          <a:lstStyle/>
          <a:p>
            <a:r>
              <a:rPr lang="en-US" sz="3600" b="1" dirty="0" smtClean="0"/>
              <a:t>ADDED TO PROPERTY - PARA. 3</a:t>
            </a:r>
          </a:p>
          <a:p>
            <a:pPr lvl="1"/>
            <a:r>
              <a:rPr lang="en-US" sz="3200" b="1" dirty="0" smtClean="0"/>
              <a:t>OTHER </a:t>
            </a:r>
            <a:r>
              <a:rPr lang="en-US" sz="3200" b="1" dirty="0"/>
              <a:t>RIGHTS.</a:t>
            </a:r>
            <a:r>
              <a:rPr lang="en-US" sz="3200" dirty="0"/>
              <a:t>  Unless otherwise provided herein, Seller shall convey to Buyer all existing wind, solar, water and mineral rights appurtenant to the Property. </a:t>
            </a:r>
            <a:r>
              <a:rPr lang="en-US" sz="3200" b="1" dirty="0"/>
              <a:t>  </a:t>
            </a:r>
            <a:endParaRPr lang="en-US" sz="3200" b="1" dirty="0" smtClean="0"/>
          </a:p>
          <a:p>
            <a:pPr lvl="1"/>
            <a:endParaRPr lang="en-US" sz="3200" dirty="0" smtClean="0"/>
          </a:p>
          <a:p>
            <a:pPr lvl="1"/>
            <a:r>
              <a:rPr lang="en-US" sz="3200" dirty="0" smtClean="0"/>
              <a:t>Is </a:t>
            </a:r>
            <a:r>
              <a:rPr lang="en-US" sz="3200" dirty="0"/>
              <a:t>Seller aware of any wind, solar, water or mineral rights  that have been severed from the Property </a:t>
            </a:r>
            <a:r>
              <a:rPr lang="en-US" sz="3200" i="1" dirty="0"/>
              <a:t>□  </a:t>
            </a:r>
            <a:r>
              <a:rPr lang="en-US" sz="3200" dirty="0"/>
              <a:t>Yes   □   No   If “Yes”, </a:t>
            </a:r>
            <a:r>
              <a:rPr lang="en-US" sz="3200" dirty="0" smtClean="0"/>
              <a:t>explain</a:t>
            </a:r>
          </a:p>
        </p:txBody>
      </p:sp>
    </p:spTree>
    <p:extLst>
      <p:ext uri="{BB962C8B-B14F-4D97-AF65-F5344CB8AC3E}">
        <p14:creationId xmlns:p14="http://schemas.microsoft.com/office/powerpoint/2010/main" val="143034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336872"/>
            <a:ext cx="9144000" cy="4521127"/>
          </a:xfrm>
        </p:spPr>
        <p:txBody>
          <a:bodyPr>
            <a:normAutofit/>
          </a:bodyPr>
          <a:lstStyle/>
          <a:p>
            <a:r>
              <a:rPr lang="en-US" sz="4000" dirty="0" smtClean="0"/>
              <a:t>ADDED TO PROPERTY - PARA. 3</a:t>
            </a:r>
          </a:p>
          <a:p>
            <a:pPr lvl="1"/>
            <a:r>
              <a:rPr lang="en-US" sz="4000" dirty="0" smtClean="0">
                <a:solidFill>
                  <a:srgbClr val="FFFF00"/>
                </a:solidFill>
              </a:rPr>
              <a:t>LIST OF AFFIXED AND PERSONAL PROPERTY (AND SPACE TO LIST EXCLUSIONS) FROM RESIDENTIAL PURCHASE AGREEMENT</a:t>
            </a:r>
            <a:endParaRPr lang="en-US" sz="4000" dirty="0">
              <a:solidFill>
                <a:srgbClr val="FFFF00"/>
              </a:solidFill>
            </a:endParaRPr>
          </a:p>
        </p:txBody>
      </p:sp>
    </p:spTree>
    <p:extLst>
      <p:ext uri="{BB962C8B-B14F-4D97-AF65-F5344CB8AC3E}">
        <p14:creationId xmlns:p14="http://schemas.microsoft.com/office/powerpoint/2010/main" val="1570517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336872"/>
            <a:ext cx="9144000" cy="4521127"/>
          </a:xfrm>
        </p:spPr>
        <p:txBody>
          <a:bodyPr>
            <a:noAutofit/>
          </a:bodyPr>
          <a:lstStyle/>
          <a:p>
            <a:pPr lvl="0"/>
            <a:r>
              <a:rPr lang="en-US" sz="4000" b="1" dirty="0" smtClean="0">
                <a:solidFill>
                  <a:srgbClr val="FFFF00"/>
                </a:solidFill>
              </a:rPr>
              <a:t>NEW  PARA. 4 –</a:t>
            </a:r>
            <a:r>
              <a:rPr lang="en-US" sz="4000" b="1" dirty="0" smtClean="0"/>
              <a:t> </a:t>
            </a:r>
            <a:r>
              <a:rPr lang="en-US" sz="4000" b="1" dirty="0"/>
              <a:t>THIS SECTION TO BE COMPLETED </a:t>
            </a:r>
            <a:r>
              <a:rPr lang="en-US" sz="4000" b="1" i="1" u="sng" dirty="0">
                <a:solidFill>
                  <a:srgbClr val="FFFF00"/>
                </a:solidFill>
              </a:rPr>
              <a:t>ONLY IF </a:t>
            </a:r>
            <a:r>
              <a:rPr lang="en-US" sz="4000" b="1" dirty="0" smtClean="0"/>
              <a:t>PROPERTY </a:t>
            </a:r>
            <a:r>
              <a:rPr lang="en-US" sz="4000" b="1" dirty="0"/>
              <a:t>WILL NOT BE ENTERED INTO THE MULTIPLE LISTING SERVICE (MLS) WITHIN 48 HOURS OF THE BEGINNING TERM DATE SET FORTH IN PARAGRAPH 2.</a:t>
            </a:r>
            <a:r>
              <a:rPr lang="en-US" sz="4000" dirty="0"/>
              <a:t>  Check applicable provision</a:t>
            </a:r>
            <a:r>
              <a:rPr lang="en-US" sz="4000" dirty="0" smtClean="0"/>
              <a:t>.</a:t>
            </a:r>
            <a:endParaRPr lang="en-US" sz="4000" dirty="0"/>
          </a:p>
        </p:txBody>
      </p:sp>
    </p:spTree>
    <p:extLst>
      <p:ext uri="{BB962C8B-B14F-4D97-AF65-F5344CB8AC3E}">
        <p14:creationId xmlns:p14="http://schemas.microsoft.com/office/powerpoint/2010/main" val="1146672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057400"/>
            <a:ext cx="9144000" cy="4800600"/>
          </a:xfrm>
        </p:spPr>
        <p:txBody>
          <a:bodyPr/>
          <a:lstStyle/>
          <a:p>
            <a:pPr lvl="1"/>
            <a:r>
              <a:rPr lang="en-US" sz="4000" dirty="0" smtClean="0">
                <a:solidFill>
                  <a:srgbClr val="FFFF00"/>
                </a:solidFill>
              </a:rPr>
              <a:t>□</a:t>
            </a:r>
            <a:r>
              <a:rPr lang="en-US" sz="4000" dirty="0" smtClean="0"/>
              <a:t>  </a:t>
            </a:r>
            <a:r>
              <a:rPr lang="en-US" sz="4000" dirty="0"/>
              <a:t>Broker shall not market Property through the MLS.</a:t>
            </a:r>
          </a:p>
          <a:p>
            <a:pPr lvl="1"/>
            <a:r>
              <a:rPr lang="en-US" sz="4000" dirty="0">
                <a:solidFill>
                  <a:srgbClr val="FFFF00"/>
                </a:solidFill>
              </a:rPr>
              <a:t>□ </a:t>
            </a:r>
            <a:r>
              <a:rPr lang="en-US" sz="4000" dirty="0"/>
              <a:t> Broker shall begin marketing the Property in the MLS within 48 hours of  ________________  (DATE) or </a:t>
            </a:r>
            <a:r>
              <a:rPr lang="en-US" sz="4000" dirty="0" smtClean="0"/>
              <a:t>______________________________________________________________(Event would be entered here)</a:t>
            </a:r>
            <a:endParaRPr lang="en-US" sz="4000" dirty="0"/>
          </a:p>
          <a:p>
            <a:pPr lvl="0"/>
            <a:endParaRPr lang="en-US" dirty="0"/>
          </a:p>
          <a:p>
            <a:pPr lvl="1"/>
            <a:endParaRPr lang="en-US" dirty="0"/>
          </a:p>
        </p:txBody>
      </p:sp>
    </p:spTree>
    <p:extLst>
      <p:ext uri="{BB962C8B-B14F-4D97-AF65-F5344CB8AC3E}">
        <p14:creationId xmlns:p14="http://schemas.microsoft.com/office/powerpoint/2010/main" val="64036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209800"/>
            <a:ext cx="9144000" cy="4648200"/>
          </a:xfrm>
        </p:spPr>
        <p:txBody>
          <a:bodyPr>
            <a:noAutofit/>
          </a:bodyPr>
          <a:lstStyle/>
          <a:p>
            <a:pPr lvl="1"/>
            <a:r>
              <a:rPr lang="en-US" sz="3200" dirty="0"/>
              <a:t>Seller acknowledges that Seller has been informed of the marketing benefits of the MLS and Seller hereby waives such marketing benefits as set forth in this Paragraph 4.  NOTE: BROKER’S MLS MAY REQUIRE SELLER TO COMPLETE A </a:t>
            </a:r>
            <a:r>
              <a:rPr lang="en-US" sz="3200" dirty="0" smtClean="0"/>
              <a:t>WAIVER </a:t>
            </a:r>
            <a:r>
              <a:rPr lang="en-US" sz="3200" dirty="0"/>
              <a:t>OF MLS BENEFITS.</a:t>
            </a:r>
            <a:r>
              <a:rPr lang="en-US" sz="3200" b="1" dirty="0"/>
              <a:t> </a:t>
            </a:r>
            <a:r>
              <a:rPr lang="en-US" sz="3200" dirty="0"/>
              <a:t>FOR MORE INFORMATION ON MLS BENEFITS, SEE RANM FORM 1820 - MLS INFORMATION SHEET.</a:t>
            </a:r>
            <a:r>
              <a:rPr lang="en-US" sz="3200" b="1" dirty="0"/>
              <a:t>   </a:t>
            </a:r>
            <a:endParaRPr lang="en-US" sz="3200" dirty="0"/>
          </a:p>
          <a:p>
            <a:r>
              <a:rPr lang="en-US" sz="3200" b="1" dirty="0"/>
              <a:t> ______ </a:t>
            </a:r>
            <a:r>
              <a:rPr lang="en-US" sz="3200" b="1" dirty="0" smtClean="0"/>
              <a:t>Seller’s Initials</a:t>
            </a:r>
            <a:endParaRPr lang="en-US" sz="3200" dirty="0"/>
          </a:p>
        </p:txBody>
      </p:sp>
    </p:spTree>
    <p:extLst>
      <p:ext uri="{BB962C8B-B14F-4D97-AF65-F5344CB8AC3E}">
        <p14:creationId xmlns:p14="http://schemas.microsoft.com/office/powerpoint/2010/main" val="987702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1981200"/>
            <a:ext cx="9144000" cy="4876800"/>
          </a:xfrm>
        </p:spPr>
        <p:txBody>
          <a:bodyPr>
            <a:normAutofit lnSpcReduction="10000"/>
          </a:bodyPr>
          <a:lstStyle/>
          <a:p>
            <a:pPr lvl="0"/>
            <a:r>
              <a:rPr lang="en-US" sz="3000" b="1" dirty="0"/>
              <a:t>OWNER’S </a:t>
            </a:r>
            <a:r>
              <a:rPr lang="en-US" sz="3000" b="1" dirty="0" smtClean="0"/>
              <a:t>AUTHORIZATIONS:   NEW</a:t>
            </a:r>
            <a:endParaRPr lang="en-US" sz="3000" b="1" dirty="0"/>
          </a:p>
          <a:p>
            <a:r>
              <a:rPr lang="en-US" sz="3200" i="1" dirty="0">
                <a:solidFill>
                  <a:srgbClr val="FFFF00"/>
                </a:solidFill>
              </a:rPr>
              <a:t>M</a:t>
            </a:r>
            <a:r>
              <a:rPr lang="en-US" sz="3200" i="1" dirty="0" smtClean="0">
                <a:solidFill>
                  <a:srgbClr val="FFFF00"/>
                </a:solidFill>
              </a:rPr>
              <a:t>aterial Authorizations. the following owner’s authorizations serve as material inducement for formation of this agreement and may not be withdrawn without broker’s written consent.  owner’s attempt at non-compliance with this provision constitutes interference with broker’s ability to perform under this agreement and a material default of this agreement, which entitles broker to all remedies available through law and/or equity.  </a:t>
            </a:r>
          </a:p>
          <a:p>
            <a:endParaRPr lang="en-US" dirty="0"/>
          </a:p>
        </p:txBody>
      </p:sp>
    </p:spTree>
    <p:extLst>
      <p:ext uri="{BB962C8B-B14F-4D97-AF65-F5344CB8AC3E}">
        <p14:creationId xmlns:p14="http://schemas.microsoft.com/office/powerpoint/2010/main" val="833502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rPr>
              <a:t>TOPICS COVERED TODAY</a:t>
            </a:r>
            <a:endParaRPr lang="en-US" b="1" dirty="0"/>
          </a:p>
        </p:txBody>
      </p:sp>
      <p:sp>
        <p:nvSpPr>
          <p:cNvPr id="3" name="Content Placeholder 2"/>
          <p:cNvSpPr>
            <a:spLocks noGrp="1"/>
          </p:cNvSpPr>
          <p:nvPr>
            <p:ph idx="1"/>
          </p:nvPr>
        </p:nvSpPr>
        <p:spPr>
          <a:xfrm>
            <a:off x="0" y="1981200"/>
            <a:ext cx="9144000" cy="4876800"/>
          </a:xfrm>
        </p:spPr>
        <p:txBody>
          <a:bodyPr>
            <a:normAutofit/>
          </a:bodyPr>
          <a:lstStyle/>
          <a:p>
            <a:pPr>
              <a:buFont typeface="Wingdings" charset="2"/>
              <a:buChar char="§"/>
            </a:pPr>
            <a:r>
              <a:rPr lang="en-US" sz="4400" b="1" dirty="0" smtClean="0">
                <a:solidFill>
                  <a:srgbClr val="FFFF00"/>
                </a:solidFill>
              </a:rPr>
              <a:t>  NATIONAL ISSUES:</a:t>
            </a:r>
          </a:p>
          <a:p>
            <a:pPr lvl="1">
              <a:buFont typeface="Wingdings" charset="2"/>
              <a:buChar char="§"/>
            </a:pPr>
            <a:r>
              <a:rPr lang="en-US" sz="3600" b="1" dirty="0" smtClean="0">
                <a:solidFill>
                  <a:srgbClr val="FFFF00"/>
                </a:solidFill>
              </a:rPr>
              <a:t>  </a:t>
            </a:r>
            <a:r>
              <a:rPr lang="en-US" sz="3600" dirty="0" smtClean="0">
                <a:solidFill>
                  <a:srgbClr val="FFFF00"/>
                </a:solidFill>
              </a:rPr>
              <a:t>DEPT. OF LABOR RULES</a:t>
            </a:r>
          </a:p>
          <a:p>
            <a:pPr lvl="1">
              <a:buFont typeface="Wingdings" charset="2"/>
              <a:buChar char="§"/>
            </a:pPr>
            <a:r>
              <a:rPr lang="en-US" sz="3600" dirty="0" smtClean="0">
                <a:solidFill>
                  <a:srgbClr val="FFFF00"/>
                </a:solidFill>
              </a:rPr>
              <a:t>  NEW DRONE REGS</a:t>
            </a:r>
          </a:p>
          <a:p>
            <a:pPr lvl="1">
              <a:buFont typeface="Wingdings" charset="2"/>
              <a:buChar char="§"/>
            </a:pPr>
            <a:r>
              <a:rPr lang="en-US" sz="3600" dirty="0" smtClean="0">
                <a:solidFill>
                  <a:srgbClr val="FFFF00"/>
                </a:solidFill>
              </a:rPr>
              <a:t>  FHA CONDO RULES</a:t>
            </a:r>
          </a:p>
          <a:p>
            <a:pPr lvl="1">
              <a:buFont typeface="Wingdings" charset="2"/>
              <a:buChar char="§"/>
            </a:pPr>
            <a:r>
              <a:rPr lang="en-US" sz="3600" dirty="0" smtClean="0">
                <a:solidFill>
                  <a:srgbClr val="FFFF00"/>
                </a:solidFill>
              </a:rPr>
              <a:t>  FHAA DISPARATE IMPACT GUIDANCE</a:t>
            </a:r>
          </a:p>
          <a:p>
            <a:pPr lvl="1">
              <a:buFont typeface="Wingdings" charset="2"/>
              <a:buChar char="§"/>
            </a:pPr>
            <a:r>
              <a:rPr lang="en-US" sz="3600" dirty="0" smtClean="0">
                <a:solidFill>
                  <a:srgbClr val="FFFF00"/>
                </a:solidFill>
              </a:rPr>
              <a:t>  RESPA – SECTION </a:t>
            </a:r>
            <a:r>
              <a:rPr lang="en-US" sz="3600" dirty="0">
                <a:solidFill>
                  <a:srgbClr val="FFFF00"/>
                </a:solidFill>
              </a:rPr>
              <a:t>9</a:t>
            </a:r>
            <a:endParaRPr lang="en-US" sz="3600" dirty="0" smtClean="0">
              <a:solidFill>
                <a:srgbClr val="FFFF00"/>
              </a:solidFill>
            </a:endParaRPr>
          </a:p>
          <a:p>
            <a:pPr lvl="1">
              <a:buFont typeface="Wingdings" charset="2"/>
              <a:buChar char="§"/>
            </a:pPr>
            <a:r>
              <a:rPr lang="en-US" sz="3600" dirty="0" smtClean="0">
                <a:solidFill>
                  <a:srgbClr val="FFFF00"/>
                </a:solidFill>
              </a:rPr>
              <a:t>  WIRE FRAUD</a:t>
            </a:r>
          </a:p>
          <a:p>
            <a:pPr lvl="1">
              <a:buFont typeface="Wingdings" charset="2"/>
              <a:buChar char="v"/>
            </a:pPr>
            <a:endParaRPr lang="en-US" sz="2800" b="1" dirty="0" smtClean="0">
              <a:solidFill>
                <a:srgbClr val="FFFF00"/>
              </a:solidFill>
            </a:endParaRPr>
          </a:p>
          <a:p>
            <a:endParaRPr lang="en-US" sz="7200" b="1" dirty="0" smtClean="0">
              <a:solidFill>
                <a:srgbClr val="FFFF00"/>
              </a:solidFill>
            </a:endParaRPr>
          </a:p>
        </p:txBody>
      </p:sp>
    </p:spTree>
    <p:extLst>
      <p:ext uri="{BB962C8B-B14F-4D97-AF65-F5344CB8AC3E}">
        <p14:creationId xmlns:p14="http://schemas.microsoft.com/office/powerpoint/2010/main" val="1378696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CAN’T BE CHANGED WITHOUT BROKER’S CONSENT</a:t>
            </a:r>
            <a:endParaRPr lang="en-US" sz="3600" b="1" dirty="0"/>
          </a:p>
        </p:txBody>
      </p:sp>
      <p:sp>
        <p:nvSpPr>
          <p:cNvPr id="3" name="Content Placeholder 2"/>
          <p:cNvSpPr>
            <a:spLocks noGrp="1"/>
          </p:cNvSpPr>
          <p:nvPr>
            <p:ph idx="1"/>
          </p:nvPr>
        </p:nvSpPr>
        <p:spPr/>
        <p:txBody>
          <a:bodyPr>
            <a:normAutofit lnSpcReduction="10000"/>
          </a:bodyPr>
          <a:lstStyle/>
          <a:p>
            <a:r>
              <a:rPr lang="en-US" sz="2800" dirty="0" smtClean="0">
                <a:solidFill>
                  <a:srgbClr val="FFFF00"/>
                </a:solidFill>
              </a:rPr>
              <a:t>PLACE IN MLS</a:t>
            </a:r>
          </a:p>
          <a:p>
            <a:r>
              <a:rPr lang="en-US" sz="2800" dirty="0" smtClean="0">
                <a:solidFill>
                  <a:srgbClr val="FFFF00"/>
                </a:solidFill>
              </a:rPr>
              <a:t>INTERNET</a:t>
            </a:r>
          </a:p>
          <a:p>
            <a:r>
              <a:rPr lang="en-US" sz="2800" dirty="0" smtClean="0">
                <a:solidFill>
                  <a:srgbClr val="FFFF00"/>
                </a:solidFill>
              </a:rPr>
              <a:t>PLACE A FOR SALE/LEASE SIGN ON PROPERTY</a:t>
            </a:r>
          </a:p>
          <a:p>
            <a:r>
              <a:rPr lang="en-US" sz="2800" dirty="0" smtClean="0">
                <a:solidFill>
                  <a:srgbClr val="FFFF00"/>
                </a:solidFill>
              </a:rPr>
              <a:t>LOCKBOX INSTALLATION</a:t>
            </a:r>
          </a:p>
          <a:p>
            <a:r>
              <a:rPr lang="en-US" sz="2800" dirty="0" smtClean="0">
                <a:solidFill>
                  <a:srgbClr val="FFFF00"/>
                </a:solidFill>
              </a:rPr>
              <a:t>BROKER OBTAIN INFO ON PROPERTY</a:t>
            </a:r>
          </a:p>
          <a:p>
            <a:r>
              <a:rPr lang="en-US" sz="2800" dirty="0" smtClean="0">
                <a:solidFill>
                  <a:srgbClr val="FFFF00"/>
                </a:solidFill>
              </a:rPr>
              <a:t>INCLUDE INTERIOR PHOTOS/VIDEO</a:t>
            </a:r>
          </a:p>
          <a:p>
            <a:r>
              <a:rPr lang="en-US" sz="2800" dirty="0" smtClean="0">
                <a:solidFill>
                  <a:srgbClr val="FFFF00"/>
                </a:solidFill>
              </a:rPr>
              <a:t>OTHER</a:t>
            </a:r>
          </a:p>
          <a:p>
            <a:endParaRPr lang="en-US" dirty="0"/>
          </a:p>
        </p:txBody>
      </p:sp>
    </p:spTree>
    <p:extLst>
      <p:ext uri="{BB962C8B-B14F-4D97-AF65-F5344CB8AC3E}">
        <p14:creationId xmlns:p14="http://schemas.microsoft.com/office/powerpoint/2010/main" val="2221783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620000" cy="1080938"/>
          </a:xfrm>
        </p:spPr>
        <p:txBody>
          <a:bodyPr>
            <a:normAutofit/>
          </a:bodyPr>
          <a:lstStyle/>
          <a:p>
            <a:pPr algn="ctr"/>
            <a:r>
              <a:rPr lang="en-US" sz="4400" b="1" dirty="0" smtClean="0"/>
              <a:t>LOCKBOX</a:t>
            </a:r>
            <a:endParaRPr lang="en-US" sz="4400" b="1" dirty="0"/>
          </a:p>
        </p:txBody>
      </p:sp>
      <p:sp>
        <p:nvSpPr>
          <p:cNvPr id="3" name="Content Placeholder 2"/>
          <p:cNvSpPr>
            <a:spLocks noGrp="1"/>
          </p:cNvSpPr>
          <p:nvPr>
            <p:ph idx="1"/>
          </p:nvPr>
        </p:nvSpPr>
        <p:spPr>
          <a:xfrm>
            <a:off x="0" y="2017059"/>
            <a:ext cx="9144000" cy="4876800"/>
          </a:xfrm>
        </p:spPr>
        <p:txBody>
          <a:bodyPr/>
          <a:lstStyle/>
          <a:p>
            <a:pPr lvl="0"/>
            <a:r>
              <a:rPr lang="en-US" sz="2800" dirty="0" smtClean="0">
                <a:solidFill>
                  <a:srgbClr val="FFFF00"/>
                </a:solidFill>
              </a:rPr>
              <a:t>WHAT IS A LOCKBOX - </a:t>
            </a:r>
            <a:r>
              <a:rPr lang="en-US" sz="2800" dirty="0" smtClean="0"/>
              <a:t>A </a:t>
            </a:r>
            <a:r>
              <a:rPr lang="en-US" sz="2800" dirty="0"/>
              <a:t>lockbox is a locked container on the Property in which a key is placed.  The lockbox may be opened by a key, combination, or programmer key, permitting access to the Property. </a:t>
            </a:r>
            <a:endParaRPr lang="en-US" sz="2800" dirty="0" smtClean="0"/>
          </a:p>
          <a:p>
            <a:pPr lvl="0"/>
            <a:endParaRPr lang="en-US" sz="2800" dirty="0" smtClean="0"/>
          </a:p>
          <a:p>
            <a:pPr lvl="0"/>
            <a:r>
              <a:rPr lang="en-US" sz="2800" dirty="0" smtClean="0">
                <a:solidFill>
                  <a:srgbClr val="FFFF00"/>
                </a:solidFill>
              </a:rPr>
              <a:t>WHO HAS ACCESS TO LOCKBOX </a:t>
            </a:r>
            <a:r>
              <a:rPr lang="en-US" sz="2800" dirty="0" smtClean="0"/>
              <a:t>- Seller </a:t>
            </a:r>
            <a:r>
              <a:rPr lang="en-US" sz="2800" dirty="0"/>
              <a:t>acknowledges that a lockbox and any other keys left with or available to Broker will permit access to the Property by Broker or any other broker, with or without potential purchasers or tenants even when Seller or occupant is absent. </a:t>
            </a:r>
          </a:p>
        </p:txBody>
      </p:sp>
    </p:spTree>
    <p:extLst>
      <p:ext uri="{BB962C8B-B14F-4D97-AF65-F5344CB8AC3E}">
        <p14:creationId xmlns:p14="http://schemas.microsoft.com/office/powerpoint/2010/main" val="1879523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LOCKBOX</a:t>
            </a:r>
            <a:endParaRPr lang="en-US" sz="4400" b="1" dirty="0"/>
          </a:p>
        </p:txBody>
      </p:sp>
      <p:sp>
        <p:nvSpPr>
          <p:cNvPr id="3" name="Content Placeholder 2"/>
          <p:cNvSpPr>
            <a:spLocks noGrp="1"/>
          </p:cNvSpPr>
          <p:nvPr>
            <p:ph idx="1"/>
          </p:nvPr>
        </p:nvSpPr>
        <p:spPr>
          <a:xfrm>
            <a:off x="0" y="2057400"/>
            <a:ext cx="9144000" cy="4800600"/>
          </a:xfrm>
        </p:spPr>
        <p:txBody>
          <a:bodyPr>
            <a:normAutofit/>
          </a:bodyPr>
          <a:lstStyle/>
          <a:p>
            <a:r>
              <a:rPr lang="en-US" sz="3200" dirty="0" smtClean="0">
                <a:solidFill>
                  <a:srgbClr val="FFFF00"/>
                </a:solidFill>
              </a:rPr>
              <a:t>UNAUTHORIZED PERSONS </a:t>
            </a:r>
            <a:r>
              <a:rPr lang="en-US" sz="3200" dirty="0" smtClean="0"/>
              <a:t>- Seller </a:t>
            </a:r>
            <a:r>
              <a:rPr lang="en-US" sz="3200" dirty="0"/>
              <a:t>further acknowledges that, from time to time, unauthorized persons may have gained access to properties using lockboxes. </a:t>
            </a:r>
          </a:p>
          <a:p>
            <a:r>
              <a:rPr lang="en-US" sz="3200" dirty="0" smtClean="0">
                <a:solidFill>
                  <a:srgbClr val="FFFF00"/>
                </a:solidFill>
              </a:rPr>
              <a:t>NO LIABILITY - </a:t>
            </a:r>
            <a:r>
              <a:rPr lang="en-US" sz="3200" dirty="0" smtClean="0"/>
              <a:t>Seller </a:t>
            </a:r>
            <a:r>
              <a:rPr lang="en-US" sz="3200" dirty="0"/>
              <a:t>acknowledges that neither the Brokerage, Broker, nor any Board or Association of REALTORS® is insuring Seller or occupant against theft, loss or vandalism resulting from any such access.  </a:t>
            </a:r>
          </a:p>
        </p:txBody>
      </p:sp>
    </p:spTree>
    <p:extLst>
      <p:ext uri="{BB962C8B-B14F-4D97-AF65-F5344CB8AC3E}">
        <p14:creationId xmlns:p14="http://schemas.microsoft.com/office/powerpoint/2010/main" val="607157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LOCKBOX</a:t>
            </a:r>
            <a:endParaRPr lang="en-US" sz="4400" b="1" dirty="0"/>
          </a:p>
        </p:txBody>
      </p:sp>
      <p:sp>
        <p:nvSpPr>
          <p:cNvPr id="3" name="Content Placeholder 2"/>
          <p:cNvSpPr>
            <a:spLocks noGrp="1"/>
          </p:cNvSpPr>
          <p:nvPr>
            <p:ph idx="1"/>
          </p:nvPr>
        </p:nvSpPr>
        <p:spPr>
          <a:xfrm>
            <a:off x="0" y="2057400"/>
            <a:ext cx="9144000" cy="4800600"/>
          </a:xfrm>
        </p:spPr>
        <p:txBody>
          <a:bodyPr>
            <a:normAutofit/>
          </a:bodyPr>
          <a:lstStyle/>
          <a:p>
            <a:r>
              <a:rPr lang="en-US" sz="3200" dirty="0" smtClean="0">
                <a:solidFill>
                  <a:srgbClr val="FFFF00"/>
                </a:solidFill>
              </a:rPr>
              <a:t>SELLER GUARD VALUABLES - </a:t>
            </a:r>
            <a:r>
              <a:rPr lang="en-US" sz="3200" dirty="0" smtClean="0"/>
              <a:t>Seller </a:t>
            </a:r>
            <a:r>
              <a:rPr lang="en-US" sz="3200" dirty="0"/>
              <a:t>is responsible for taking such steps as may be necessary to secure and protect the Property and its contents during any time that a lockbox is being  used.  </a:t>
            </a:r>
            <a:endParaRPr lang="en-US" sz="3200" dirty="0" smtClean="0"/>
          </a:p>
          <a:p>
            <a:pPr lvl="0"/>
            <a:endParaRPr lang="en-US" sz="2800" dirty="0"/>
          </a:p>
          <a:p>
            <a:endParaRPr lang="en-US" sz="2800" dirty="0"/>
          </a:p>
        </p:txBody>
      </p:sp>
    </p:spTree>
    <p:extLst>
      <p:ext uri="{BB962C8B-B14F-4D97-AF65-F5344CB8AC3E}">
        <p14:creationId xmlns:p14="http://schemas.microsoft.com/office/powerpoint/2010/main" val="1946814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KEYS</a:t>
            </a:r>
            <a:endParaRPr lang="en-US" sz="4400" b="1" dirty="0"/>
          </a:p>
        </p:txBody>
      </p:sp>
      <p:sp>
        <p:nvSpPr>
          <p:cNvPr id="3" name="Content Placeholder 2"/>
          <p:cNvSpPr>
            <a:spLocks noGrp="1"/>
          </p:cNvSpPr>
          <p:nvPr>
            <p:ph idx="1"/>
          </p:nvPr>
        </p:nvSpPr>
        <p:spPr>
          <a:xfrm>
            <a:off x="0" y="2057400"/>
            <a:ext cx="9144000" cy="4800600"/>
          </a:xfrm>
        </p:spPr>
        <p:txBody>
          <a:bodyPr>
            <a:normAutofit/>
          </a:bodyPr>
          <a:lstStyle/>
          <a:p>
            <a:r>
              <a:rPr lang="en-US" sz="4000" dirty="0" smtClean="0">
                <a:solidFill>
                  <a:srgbClr val="FFFF00"/>
                </a:solidFill>
              </a:rPr>
              <a:t>BROKER TO PROVIDE KEYS  </a:t>
            </a:r>
            <a:r>
              <a:rPr lang="en-US" sz="2800" dirty="0" smtClean="0"/>
              <a:t>- </a:t>
            </a:r>
            <a:r>
              <a:rPr lang="en-US" sz="4000" dirty="0" smtClean="0"/>
              <a:t>to </a:t>
            </a:r>
            <a:r>
              <a:rPr lang="en-US" sz="4000" dirty="0"/>
              <a:t>other Brokers and Agents and other authorized personnel to show the Property and to permit access for marketing and inspections.</a:t>
            </a:r>
          </a:p>
          <a:p>
            <a:endParaRPr lang="en-US" sz="2800" dirty="0"/>
          </a:p>
        </p:txBody>
      </p:sp>
    </p:spTree>
    <p:extLst>
      <p:ext uri="{BB962C8B-B14F-4D97-AF65-F5344CB8AC3E}">
        <p14:creationId xmlns:p14="http://schemas.microsoft.com/office/powerpoint/2010/main" val="1602250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1981200"/>
            <a:ext cx="9144000" cy="4876800"/>
          </a:xfrm>
        </p:spPr>
        <p:txBody>
          <a:bodyPr>
            <a:normAutofit/>
          </a:bodyPr>
          <a:lstStyle/>
          <a:p>
            <a:r>
              <a:rPr lang="en-US" sz="3600" b="1" i="1" dirty="0" smtClean="0">
                <a:solidFill>
                  <a:srgbClr val="FFFF00"/>
                </a:solidFill>
              </a:rPr>
              <a:t>CAN BE CHANGED WITHOUT BROKER’S CONSENT  - WITH  WRITTEN NOTICE TO BROKER</a:t>
            </a:r>
          </a:p>
          <a:p>
            <a:pPr lvl="1"/>
            <a:r>
              <a:rPr lang="en-US" sz="3600" dirty="0" smtClean="0"/>
              <a:t>DIVULGING TERMS AND/OR CONDITIONS OF OFFERS</a:t>
            </a:r>
          </a:p>
          <a:p>
            <a:pPr lvl="1"/>
            <a:r>
              <a:rPr lang="en-US" sz="3600" dirty="0" smtClean="0"/>
              <a:t>BLOGGING</a:t>
            </a:r>
          </a:p>
          <a:p>
            <a:pPr lvl="1"/>
            <a:r>
              <a:rPr lang="en-US" sz="3600" dirty="0" smtClean="0"/>
              <a:t>AVMs</a:t>
            </a:r>
            <a:endParaRPr lang="en-US" sz="3600" dirty="0"/>
          </a:p>
        </p:txBody>
      </p:sp>
    </p:spTree>
    <p:extLst>
      <p:ext uri="{BB962C8B-B14F-4D97-AF65-F5344CB8AC3E}">
        <p14:creationId xmlns:p14="http://schemas.microsoft.com/office/powerpoint/2010/main" val="396192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1981200"/>
            <a:ext cx="9144000" cy="4876800"/>
          </a:xfrm>
        </p:spPr>
        <p:txBody>
          <a:bodyPr>
            <a:noAutofit/>
          </a:bodyPr>
          <a:lstStyle/>
          <a:p>
            <a:pPr lvl="0"/>
            <a:r>
              <a:rPr lang="en-US" sz="4400" dirty="0" smtClean="0">
                <a:solidFill>
                  <a:srgbClr val="FFFF00"/>
                </a:solidFill>
              </a:rPr>
              <a:t>NEW PARA. 9. - </a:t>
            </a:r>
            <a:r>
              <a:rPr lang="en-US" sz="4400" b="1" dirty="0"/>
              <a:t>TENANT OCCUPIED PROPERTY.  </a:t>
            </a:r>
            <a:endParaRPr lang="en-US" sz="4400" b="1" dirty="0" smtClean="0"/>
          </a:p>
          <a:p>
            <a:pPr lvl="0"/>
            <a:r>
              <a:rPr lang="en-US" sz="4400" dirty="0" smtClean="0"/>
              <a:t>If </a:t>
            </a:r>
            <a:r>
              <a:rPr lang="en-US" sz="4400" dirty="0"/>
              <a:t>Property is currently tenant-occupied, then Seller must obtain written consent from Tenant for the </a:t>
            </a:r>
            <a:r>
              <a:rPr lang="en-US" sz="4400" dirty="0" smtClean="0"/>
              <a:t>following: </a:t>
            </a:r>
            <a:r>
              <a:rPr lang="en-US" sz="4400" dirty="0"/>
              <a:t>(Tenant’s Consent – RANM Form </a:t>
            </a:r>
            <a:r>
              <a:rPr lang="en-US" sz="4400" dirty="0" smtClean="0"/>
              <a:t>2110):</a:t>
            </a:r>
            <a:endParaRPr lang="en-US" sz="4400" dirty="0"/>
          </a:p>
        </p:txBody>
      </p:sp>
    </p:spTree>
    <p:extLst>
      <p:ext uri="{BB962C8B-B14F-4D97-AF65-F5344CB8AC3E}">
        <p14:creationId xmlns:p14="http://schemas.microsoft.com/office/powerpoint/2010/main" val="1723858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057400"/>
            <a:ext cx="9144000" cy="4800600"/>
          </a:xfrm>
        </p:spPr>
        <p:txBody>
          <a:bodyPr>
            <a:normAutofit/>
          </a:bodyPr>
          <a:lstStyle/>
          <a:p>
            <a:pPr lvl="1"/>
            <a:r>
              <a:rPr lang="en-US" sz="2800" dirty="0"/>
              <a:t>to </a:t>
            </a:r>
            <a:r>
              <a:rPr lang="en-US" sz="2800" dirty="0" smtClean="0"/>
              <a:t>photo/video </a:t>
            </a:r>
            <a:r>
              <a:rPr lang="en-US" sz="2800" dirty="0"/>
              <a:t>the inside of the Property and provide such authorization to Broker. If Seller is unable to obtain such authorization, Broker shall not </a:t>
            </a:r>
            <a:r>
              <a:rPr lang="en-US" sz="2800" dirty="0" smtClean="0"/>
              <a:t>photo or video </a:t>
            </a:r>
            <a:r>
              <a:rPr lang="en-US" sz="2800" dirty="0"/>
              <a:t>the </a:t>
            </a:r>
            <a:r>
              <a:rPr lang="en-US" sz="2800" dirty="0" smtClean="0"/>
              <a:t>inside; AND</a:t>
            </a:r>
          </a:p>
          <a:p>
            <a:pPr lvl="1"/>
            <a:endParaRPr lang="en-US" sz="2800" dirty="0" smtClean="0"/>
          </a:p>
          <a:p>
            <a:pPr lvl="1"/>
            <a:r>
              <a:rPr lang="en-US" sz="2800" dirty="0" smtClean="0"/>
              <a:t>to </a:t>
            </a:r>
            <a:r>
              <a:rPr lang="en-US" sz="2800" dirty="0"/>
              <a:t>hold an “Open House” to allow prospective Buyers to inspect the premises.  If Seller is unable to obtain such authorization, Broker shall not hold an “Open House” of the Property. NOTE: Tenant’s grant of consent allowing Broker to hold an “Open House” does </a:t>
            </a:r>
            <a:r>
              <a:rPr lang="en-US" sz="2800" b="1" i="1" dirty="0"/>
              <a:t>not</a:t>
            </a:r>
            <a:r>
              <a:rPr lang="en-US" sz="2800" dirty="0"/>
              <a:t> obligate Broker to do so. </a:t>
            </a:r>
          </a:p>
        </p:txBody>
      </p:sp>
    </p:spTree>
    <p:extLst>
      <p:ext uri="{BB962C8B-B14F-4D97-AF65-F5344CB8AC3E}">
        <p14:creationId xmlns:p14="http://schemas.microsoft.com/office/powerpoint/2010/main" val="1491502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336872"/>
            <a:ext cx="9144000" cy="4521127"/>
          </a:xfrm>
        </p:spPr>
        <p:txBody>
          <a:bodyPr>
            <a:normAutofit fontScale="92500"/>
          </a:bodyPr>
          <a:lstStyle/>
          <a:p>
            <a:r>
              <a:rPr lang="en-US" sz="4400" b="1" dirty="0" smtClean="0"/>
              <a:t>COMPENSATION PARAGRAPH</a:t>
            </a:r>
          </a:p>
          <a:p>
            <a:pPr lvl="1"/>
            <a:r>
              <a:rPr lang="en-US" sz="4400" b="1" dirty="0" smtClean="0"/>
              <a:t>GRT </a:t>
            </a:r>
            <a:r>
              <a:rPr lang="en-US" sz="4400" b="1" dirty="0"/>
              <a:t>Location Code </a:t>
            </a:r>
            <a:r>
              <a:rPr lang="en-US" sz="4400" b="1" dirty="0" smtClean="0"/>
              <a:t>___________ ( to </a:t>
            </a:r>
            <a:r>
              <a:rPr lang="en-US" sz="4400" b="1" dirty="0"/>
              <a:t>be completed by </a:t>
            </a:r>
            <a:r>
              <a:rPr lang="en-US" sz="4400" b="1" dirty="0" smtClean="0"/>
              <a:t>Broker)</a:t>
            </a:r>
          </a:p>
          <a:p>
            <a:pPr lvl="1"/>
            <a:r>
              <a:rPr lang="en-US" sz="4400" b="1" dirty="0" smtClean="0"/>
              <a:t>Based on Property Location</a:t>
            </a:r>
            <a:endParaRPr lang="en-US" sz="4400" b="1" dirty="0"/>
          </a:p>
          <a:p>
            <a:pPr lvl="1"/>
            <a:r>
              <a:rPr lang="en-US" sz="4400" b="1" dirty="0" smtClean="0"/>
              <a:t>NMREALTOR.COM – GRT location code map (bottom of Resources Tab – “RECOMMENDED” map)</a:t>
            </a:r>
            <a:endParaRPr lang="en-US" sz="4400" dirty="0"/>
          </a:p>
        </p:txBody>
      </p:sp>
    </p:spTree>
    <p:extLst>
      <p:ext uri="{BB962C8B-B14F-4D97-AF65-F5344CB8AC3E}">
        <p14:creationId xmlns:p14="http://schemas.microsoft.com/office/powerpoint/2010/main" val="229326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1981200"/>
            <a:ext cx="9144000" cy="4876800"/>
          </a:xfrm>
        </p:spPr>
        <p:txBody>
          <a:bodyPr>
            <a:normAutofit lnSpcReduction="10000"/>
          </a:bodyPr>
          <a:lstStyle/>
          <a:p>
            <a:r>
              <a:rPr lang="en-US" sz="3600" dirty="0" smtClean="0"/>
              <a:t>COMPENSATION PARAGRAPH - NEW</a:t>
            </a:r>
          </a:p>
          <a:p>
            <a:pPr lvl="0"/>
            <a:endParaRPr lang="en-US" sz="3600" dirty="0" smtClean="0"/>
          </a:p>
          <a:p>
            <a:pPr lvl="0"/>
            <a:r>
              <a:rPr lang="en-US" sz="3600" dirty="0" smtClean="0"/>
              <a:t>Compensation due if </a:t>
            </a:r>
            <a:r>
              <a:rPr lang="en-US" sz="3600" dirty="0"/>
              <a:t>at ANY time, a Buyer who obtained an </a:t>
            </a:r>
            <a:r>
              <a:rPr lang="en-US" sz="3600" dirty="0">
                <a:solidFill>
                  <a:srgbClr val="FFFF00"/>
                </a:solidFill>
              </a:rPr>
              <a:t>option to purchase </a:t>
            </a:r>
            <a:r>
              <a:rPr lang="en-US" sz="3600" dirty="0"/>
              <a:t>during the term of this Agreement exercises that option.  This provision WILL NOT terminate if Seller enters into a written exclusive listing agreement with another licensed real estate broker.</a:t>
            </a:r>
          </a:p>
          <a:p>
            <a:pPr lvl="0"/>
            <a:r>
              <a:rPr lang="en-US" dirty="0"/>
              <a:t> </a:t>
            </a:r>
            <a:endParaRPr lang="en-US" sz="2400" dirty="0"/>
          </a:p>
        </p:txBody>
      </p:sp>
    </p:spTree>
    <p:extLst>
      <p:ext uri="{BB962C8B-B14F-4D97-AF65-F5344CB8AC3E}">
        <p14:creationId xmlns:p14="http://schemas.microsoft.com/office/powerpoint/2010/main" val="74969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7428172" cy="1080938"/>
          </a:xfrm>
        </p:spPr>
        <p:txBody>
          <a:bodyPr>
            <a:normAutofit/>
          </a:bodyPr>
          <a:lstStyle/>
          <a:p>
            <a:pPr algn="ctr"/>
            <a:r>
              <a:rPr lang="en-US" sz="4400" b="1" dirty="0" smtClean="0">
                <a:latin typeface="Arial" charset="0"/>
              </a:rPr>
              <a:t>CASE LAW</a:t>
            </a:r>
            <a:endParaRPr lang="en-US" sz="4400" b="1" dirty="0"/>
          </a:p>
        </p:txBody>
      </p:sp>
      <p:sp>
        <p:nvSpPr>
          <p:cNvPr id="3" name="Content Placeholder 2"/>
          <p:cNvSpPr>
            <a:spLocks noGrp="1"/>
          </p:cNvSpPr>
          <p:nvPr>
            <p:ph idx="1"/>
          </p:nvPr>
        </p:nvSpPr>
        <p:spPr>
          <a:xfrm>
            <a:off x="0" y="1981200"/>
            <a:ext cx="9144000" cy="4876800"/>
          </a:xfrm>
        </p:spPr>
        <p:txBody>
          <a:bodyPr>
            <a:normAutofit/>
          </a:bodyPr>
          <a:lstStyle/>
          <a:p>
            <a:pPr lvl="1">
              <a:buFont typeface="Wingdings" charset="2"/>
              <a:buChar char="§"/>
            </a:pPr>
            <a:r>
              <a:rPr lang="en-US" sz="3600" b="1" dirty="0" smtClean="0">
                <a:solidFill>
                  <a:srgbClr val="FFFF00"/>
                </a:solidFill>
              </a:rPr>
              <a:t>CFPB – UNCONSTITUTIONAL ??</a:t>
            </a:r>
          </a:p>
          <a:p>
            <a:pPr lvl="1">
              <a:buFont typeface="Wingdings" charset="2"/>
              <a:buChar char="§"/>
            </a:pPr>
            <a:r>
              <a:rPr lang="en-US" sz="3600" b="1" dirty="0" smtClean="0">
                <a:solidFill>
                  <a:srgbClr val="FFFF00"/>
                </a:solidFill>
              </a:rPr>
              <a:t>NM Court of Appeals Case – Broker Negligence</a:t>
            </a:r>
          </a:p>
          <a:p>
            <a:pPr lvl="1">
              <a:buFont typeface="Wingdings" charset="2"/>
              <a:buChar char="§"/>
            </a:pPr>
            <a:r>
              <a:rPr lang="en-US" sz="3600" b="1" dirty="0" smtClean="0">
                <a:solidFill>
                  <a:srgbClr val="FFFF00"/>
                </a:solidFill>
              </a:rPr>
              <a:t>Duty To Disclose Foul Odor</a:t>
            </a:r>
          </a:p>
          <a:p>
            <a:pPr lvl="1">
              <a:buFont typeface="Wingdings" charset="2"/>
              <a:buChar char="§"/>
            </a:pPr>
            <a:r>
              <a:rPr lang="en-US" sz="3600" b="1" dirty="0" smtClean="0">
                <a:solidFill>
                  <a:srgbClr val="FFFF00"/>
                </a:solidFill>
              </a:rPr>
              <a:t>Failure To Disclose Buyer’s Reasons For Purchasing Property </a:t>
            </a:r>
          </a:p>
          <a:p>
            <a:pPr lvl="1">
              <a:buFont typeface="Wingdings" charset="2"/>
              <a:buChar char="§"/>
            </a:pPr>
            <a:r>
              <a:rPr lang="en-US" sz="3600" b="1" dirty="0" smtClean="0">
                <a:solidFill>
                  <a:srgbClr val="FFFF00"/>
                </a:solidFill>
              </a:rPr>
              <a:t>Duty To Disclose Off-Site Conditions</a:t>
            </a:r>
          </a:p>
          <a:p>
            <a:pPr lvl="1">
              <a:buFont typeface="Wingdings" charset="2"/>
              <a:buChar char="§"/>
            </a:pPr>
            <a:r>
              <a:rPr lang="en-US" sz="3600" b="1" dirty="0" smtClean="0">
                <a:solidFill>
                  <a:srgbClr val="FFFF00"/>
                </a:solidFill>
              </a:rPr>
              <a:t>Buyer Broker Agreement Enforced</a:t>
            </a:r>
          </a:p>
          <a:p>
            <a:pPr lvl="1">
              <a:buFont typeface="Wingdings" charset="2"/>
              <a:buChar char="§"/>
            </a:pPr>
            <a:endParaRPr lang="en-US" sz="3200" dirty="0" smtClean="0">
              <a:solidFill>
                <a:srgbClr val="FFFF00"/>
              </a:solidFill>
            </a:endParaRPr>
          </a:p>
          <a:p>
            <a:pPr lvl="1">
              <a:buFont typeface="Wingdings" charset="2"/>
              <a:buChar char="v"/>
            </a:pPr>
            <a:endParaRPr lang="en-US" sz="2800" b="1" dirty="0" smtClean="0">
              <a:solidFill>
                <a:srgbClr val="FFFF00"/>
              </a:solidFill>
            </a:endParaRPr>
          </a:p>
          <a:p>
            <a:endParaRPr lang="en-US" sz="7200" b="1" dirty="0" smtClean="0">
              <a:solidFill>
                <a:srgbClr val="FFFF00"/>
              </a:solidFill>
            </a:endParaRPr>
          </a:p>
        </p:txBody>
      </p:sp>
    </p:spTree>
    <p:extLst>
      <p:ext uri="{BB962C8B-B14F-4D97-AF65-F5344CB8AC3E}">
        <p14:creationId xmlns:p14="http://schemas.microsoft.com/office/powerpoint/2010/main" val="1808374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057400"/>
            <a:ext cx="9144000" cy="4800600"/>
          </a:xfrm>
        </p:spPr>
        <p:txBody>
          <a:bodyPr/>
          <a:lstStyle/>
          <a:p>
            <a:pPr lvl="0"/>
            <a:r>
              <a:rPr lang="en-US" sz="4400" dirty="0" smtClean="0"/>
              <a:t>Protection Period - It </a:t>
            </a:r>
            <a:r>
              <a:rPr lang="en-US" sz="4400" dirty="0"/>
              <a:t>shall not be necessary to provide the name(s) of any buyer who has made an </a:t>
            </a:r>
            <a:r>
              <a:rPr lang="en-US" sz="4400" dirty="0">
                <a:solidFill>
                  <a:srgbClr val="FFFF00"/>
                </a:solidFill>
              </a:rPr>
              <a:t>offer to purchase or lease </a:t>
            </a:r>
            <a:r>
              <a:rPr lang="en-US" sz="4400" dirty="0"/>
              <a:t>the Property.  </a:t>
            </a:r>
          </a:p>
          <a:p>
            <a:endParaRPr lang="en-US" sz="2400" dirty="0"/>
          </a:p>
          <a:p>
            <a:endParaRPr lang="en-US" sz="2400" dirty="0"/>
          </a:p>
        </p:txBody>
      </p:sp>
    </p:spTree>
    <p:extLst>
      <p:ext uri="{BB962C8B-B14F-4D97-AF65-F5344CB8AC3E}">
        <p14:creationId xmlns:p14="http://schemas.microsoft.com/office/powerpoint/2010/main" val="115487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1981200"/>
            <a:ext cx="9144000" cy="4876800"/>
          </a:xfrm>
        </p:spPr>
        <p:txBody>
          <a:bodyPr>
            <a:normAutofit/>
          </a:bodyPr>
          <a:lstStyle/>
          <a:p>
            <a:pPr lvl="0"/>
            <a:r>
              <a:rPr lang="en-US" sz="4000" b="1" dirty="0" smtClean="0">
                <a:solidFill>
                  <a:srgbClr val="FFFF00"/>
                </a:solidFill>
              </a:rPr>
              <a:t>NEW PARA. 12 - COMPENSATION </a:t>
            </a:r>
            <a:r>
              <a:rPr lang="en-US" sz="4000" b="1" dirty="0">
                <a:solidFill>
                  <a:srgbClr val="FFFF00"/>
                </a:solidFill>
              </a:rPr>
              <a:t>FOR LEASE.  </a:t>
            </a:r>
            <a:endParaRPr lang="en-US" sz="4000" dirty="0">
              <a:solidFill>
                <a:srgbClr val="FFFF00"/>
              </a:solidFill>
            </a:endParaRPr>
          </a:p>
          <a:p>
            <a:pPr lvl="1"/>
            <a:r>
              <a:rPr lang="en-US" sz="4000" dirty="0" smtClean="0"/>
              <a:t>AMOUNT PLUS GRT</a:t>
            </a:r>
          </a:p>
          <a:p>
            <a:pPr lvl="1"/>
            <a:r>
              <a:rPr lang="en-US" sz="4000" dirty="0" smtClean="0"/>
              <a:t>PROTECTION PERIOD</a:t>
            </a:r>
          </a:p>
          <a:p>
            <a:pPr lvl="1"/>
            <a:r>
              <a:rPr lang="en-US" sz="4000" dirty="0" smtClean="0"/>
              <a:t>AUTHORIZATION TO SHARE COMPENSATION</a:t>
            </a:r>
          </a:p>
          <a:p>
            <a:pPr lvl="1"/>
            <a:r>
              <a:rPr lang="en-US" sz="4000" dirty="0" smtClean="0"/>
              <a:t>NO PROPERTY MANAGEMENT CREATED  </a:t>
            </a:r>
            <a:endParaRPr lang="en-US" sz="4000" dirty="0"/>
          </a:p>
        </p:txBody>
      </p:sp>
    </p:spTree>
    <p:extLst>
      <p:ext uri="{BB962C8B-B14F-4D97-AF65-F5344CB8AC3E}">
        <p14:creationId xmlns:p14="http://schemas.microsoft.com/office/powerpoint/2010/main" val="1088886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1981200"/>
            <a:ext cx="9144000" cy="4876800"/>
          </a:xfrm>
        </p:spPr>
        <p:txBody>
          <a:bodyPr/>
          <a:lstStyle/>
          <a:p>
            <a:pPr lvl="0"/>
            <a:r>
              <a:rPr lang="en-US" dirty="0" smtClean="0"/>
              <a:t> </a:t>
            </a:r>
            <a:r>
              <a:rPr lang="en-US" sz="4000" dirty="0" smtClean="0"/>
              <a:t>ADDED TO WARRANTIES: </a:t>
            </a:r>
          </a:p>
          <a:p>
            <a:pPr lvl="1"/>
            <a:r>
              <a:rPr lang="en-US" sz="4000" dirty="0" smtClean="0"/>
              <a:t>Maintain Insurance</a:t>
            </a:r>
          </a:p>
          <a:p>
            <a:pPr lvl="1"/>
            <a:r>
              <a:rPr lang="en-US" sz="4000" dirty="0" smtClean="0"/>
              <a:t>All Seller-provided information is accurate</a:t>
            </a:r>
          </a:p>
          <a:p>
            <a:pPr lvl="1"/>
            <a:r>
              <a:rPr lang="en-US" sz="4000" dirty="0" smtClean="0"/>
              <a:t>All material defects disclosed to Broker</a:t>
            </a:r>
          </a:p>
          <a:p>
            <a:pPr lvl="1"/>
            <a:r>
              <a:rPr lang="en-US" sz="4000" dirty="0" smtClean="0"/>
              <a:t>Listing Content does not infringe</a:t>
            </a:r>
          </a:p>
        </p:txBody>
      </p:sp>
    </p:spTree>
    <p:extLst>
      <p:ext uri="{BB962C8B-B14F-4D97-AF65-F5344CB8AC3E}">
        <p14:creationId xmlns:p14="http://schemas.microsoft.com/office/powerpoint/2010/main" val="1544694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1981200"/>
            <a:ext cx="9144000" cy="4876800"/>
          </a:xfrm>
        </p:spPr>
        <p:txBody>
          <a:bodyPr>
            <a:normAutofit/>
          </a:bodyPr>
          <a:lstStyle/>
          <a:p>
            <a:pPr marL="342900" lvl="3" indent="-342900">
              <a:buClr>
                <a:schemeClr val="tx2"/>
              </a:buClr>
              <a:buFontTx/>
              <a:buChar char="•"/>
            </a:pPr>
            <a:r>
              <a:rPr lang="en-US" sz="2800" dirty="0"/>
              <a:t>USE OF LISTING CONTENT; INTELLECTUAL PROPERTY LICENSE</a:t>
            </a:r>
            <a:r>
              <a:rPr lang="en-US" sz="2800" dirty="0" smtClean="0"/>
              <a:t>.</a:t>
            </a:r>
          </a:p>
          <a:p>
            <a:pPr marL="800100" lvl="4" indent="-342900"/>
            <a:r>
              <a:rPr lang="en-US" sz="2800" dirty="0" smtClean="0"/>
              <a:t>Owner acknowledges and agrees all photographs, images, graphics, video recordings, virtual tours, drawings, written descriptions, remarks, narratives, pricing information, and other copyrightable elements relating to the Property provided by Owner to Broker (the </a:t>
            </a:r>
            <a:r>
              <a:rPr lang="en-US" sz="2800" i="1" dirty="0" smtClean="0">
                <a:solidFill>
                  <a:srgbClr val="FFFF00"/>
                </a:solidFill>
              </a:rPr>
              <a:t>“Owner Listing Content”</a:t>
            </a:r>
            <a:r>
              <a:rPr lang="en-US" sz="2800" dirty="0" smtClean="0"/>
              <a:t>), or otherwise obtained or produced by Broker in connection with this Agreement (the “</a:t>
            </a:r>
            <a:r>
              <a:rPr lang="en-US" sz="2800" i="1" dirty="0" smtClean="0">
                <a:solidFill>
                  <a:srgbClr val="FFFF00"/>
                </a:solidFill>
              </a:rPr>
              <a:t>Broker Listing Content</a:t>
            </a:r>
            <a:r>
              <a:rPr lang="en-US" sz="2800" dirty="0" smtClean="0"/>
              <a:t>”), </a:t>
            </a:r>
            <a:endParaRPr lang="en-US" sz="2800" dirty="0">
              <a:solidFill>
                <a:srgbClr val="FFFF00"/>
              </a:solidFill>
            </a:endParaRPr>
          </a:p>
        </p:txBody>
      </p:sp>
    </p:spTree>
    <p:extLst>
      <p:ext uri="{BB962C8B-B14F-4D97-AF65-F5344CB8AC3E}">
        <p14:creationId xmlns:p14="http://schemas.microsoft.com/office/powerpoint/2010/main" val="4294946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057400"/>
            <a:ext cx="9144000" cy="4800600"/>
          </a:xfrm>
        </p:spPr>
        <p:txBody>
          <a:bodyPr>
            <a:normAutofit/>
          </a:bodyPr>
          <a:lstStyle/>
          <a:p>
            <a:pPr marL="0" lvl="3" indent="0">
              <a:buClr>
                <a:schemeClr val="tx2"/>
              </a:buClr>
              <a:buNone/>
            </a:pPr>
            <a:r>
              <a:rPr lang="en-US" sz="3600" dirty="0" smtClean="0"/>
              <a:t>Owner </a:t>
            </a:r>
            <a:r>
              <a:rPr lang="en-US" sz="3600" dirty="0"/>
              <a:t>Listing Content or the Broker Listing Content, </a:t>
            </a:r>
            <a:r>
              <a:rPr lang="en-US" sz="3600" i="1" dirty="0">
                <a:solidFill>
                  <a:srgbClr val="FFFF00"/>
                </a:solidFill>
              </a:rPr>
              <a:t>may be filed with one or more multiple listing services, included in compilations of listings, and otherwise distributed, publicly displayed and reproduced, subject to the limitations listed in Section 8 of this Agreement</a:t>
            </a:r>
          </a:p>
          <a:p>
            <a:pPr marL="342900" lvl="3" indent="-342900">
              <a:buClr>
                <a:schemeClr val="tx2"/>
              </a:buClr>
              <a:buFontTx/>
              <a:buChar char="•"/>
            </a:pPr>
            <a:endParaRPr lang="en-US" dirty="0" smtClean="0"/>
          </a:p>
        </p:txBody>
      </p:sp>
    </p:spTree>
    <p:extLst>
      <p:ext uri="{BB962C8B-B14F-4D97-AF65-F5344CB8AC3E}">
        <p14:creationId xmlns:p14="http://schemas.microsoft.com/office/powerpoint/2010/main" val="114448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a:t>LISTING AGREEMENT</a:t>
            </a:r>
            <a:endParaRPr lang="en-US" sz="4400" dirty="0"/>
          </a:p>
        </p:txBody>
      </p:sp>
      <p:sp>
        <p:nvSpPr>
          <p:cNvPr id="3" name="Content Placeholder 2"/>
          <p:cNvSpPr>
            <a:spLocks noGrp="1"/>
          </p:cNvSpPr>
          <p:nvPr>
            <p:ph idx="1"/>
          </p:nvPr>
        </p:nvSpPr>
        <p:spPr>
          <a:xfrm>
            <a:off x="0" y="1981200"/>
            <a:ext cx="9144000" cy="4876800"/>
          </a:xfrm>
        </p:spPr>
        <p:txBody>
          <a:bodyPr>
            <a:normAutofit/>
          </a:bodyPr>
          <a:lstStyle/>
          <a:p>
            <a:pPr marL="342900" lvl="4" indent="-342900"/>
            <a:r>
              <a:rPr lang="en-US" sz="3200" i="1" dirty="0" smtClean="0">
                <a:solidFill>
                  <a:srgbClr val="FFFF00"/>
                </a:solidFill>
              </a:rPr>
              <a:t>Owner </a:t>
            </a:r>
            <a:r>
              <a:rPr lang="en-US" sz="3200" i="1" dirty="0">
                <a:solidFill>
                  <a:srgbClr val="FFFF00"/>
                </a:solidFill>
              </a:rPr>
              <a:t>hereby grants </a:t>
            </a:r>
            <a:r>
              <a:rPr lang="en-US" sz="3200" dirty="0"/>
              <a:t>to Broker a non-exclusive, irrevocable, worldwide, royalty free </a:t>
            </a:r>
            <a:r>
              <a:rPr lang="en-US" sz="3200" i="1" dirty="0" smtClean="0">
                <a:solidFill>
                  <a:srgbClr val="FFFF00"/>
                </a:solidFill>
              </a:rPr>
              <a:t>LICENSE</a:t>
            </a:r>
            <a:r>
              <a:rPr lang="en-US" sz="3200" dirty="0" smtClean="0"/>
              <a:t> </a:t>
            </a:r>
            <a:r>
              <a:rPr lang="en-US" sz="3200" dirty="0"/>
              <a:t>to use, sublicense through multiple tiers, publish, display, and </a:t>
            </a:r>
            <a:r>
              <a:rPr lang="en-US" sz="3200" dirty="0">
                <a:solidFill>
                  <a:srgbClr val="FFFF00"/>
                </a:solidFill>
              </a:rPr>
              <a:t>reproduce the Owner Listing Content</a:t>
            </a:r>
            <a:r>
              <a:rPr lang="en-US" sz="3200" dirty="0"/>
              <a:t>, to </a:t>
            </a:r>
            <a:r>
              <a:rPr lang="en-US" sz="3200" dirty="0">
                <a:solidFill>
                  <a:srgbClr val="FFFF00"/>
                </a:solidFill>
              </a:rPr>
              <a:t>prepare derivative works of the Owner Listing Content, and to distribute the Owner Listing Content </a:t>
            </a:r>
            <a:r>
              <a:rPr lang="en-US" sz="3200" dirty="0"/>
              <a:t>or any derivative works thereof, subject to the limitations listed in Section 8 of this Agreement. </a:t>
            </a:r>
          </a:p>
          <a:p>
            <a:endParaRPr lang="en-US" dirty="0"/>
          </a:p>
        </p:txBody>
      </p:sp>
    </p:spTree>
    <p:extLst>
      <p:ext uri="{BB962C8B-B14F-4D97-AF65-F5344CB8AC3E}">
        <p14:creationId xmlns:p14="http://schemas.microsoft.com/office/powerpoint/2010/main" val="26253701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a:t>LISTING AGREEMENT</a:t>
            </a:r>
            <a:endParaRPr lang="en-US" sz="4400" dirty="0"/>
          </a:p>
        </p:txBody>
      </p:sp>
      <p:sp>
        <p:nvSpPr>
          <p:cNvPr id="3" name="Content Placeholder 2"/>
          <p:cNvSpPr>
            <a:spLocks noGrp="1"/>
          </p:cNvSpPr>
          <p:nvPr>
            <p:ph idx="1"/>
          </p:nvPr>
        </p:nvSpPr>
        <p:spPr>
          <a:xfrm>
            <a:off x="0" y="2133600"/>
            <a:ext cx="9144000" cy="4724399"/>
          </a:xfrm>
        </p:spPr>
        <p:txBody>
          <a:bodyPr>
            <a:normAutofit/>
          </a:bodyPr>
          <a:lstStyle/>
          <a:p>
            <a:r>
              <a:rPr lang="en-US" sz="3200" dirty="0"/>
              <a:t>This non-exclusive license </a:t>
            </a:r>
            <a:r>
              <a:rPr lang="en-US" sz="3200" i="1" dirty="0">
                <a:solidFill>
                  <a:srgbClr val="FFFF00"/>
                </a:solidFill>
              </a:rPr>
              <a:t>shall survive the termination</a:t>
            </a:r>
            <a:r>
              <a:rPr lang="en-US" sz="3200" dirty="0"/>
              <a:t> of this Agreement for any reason whatever. Owner represents and warrants to Broker that the Owner Listing Content, and the license granted to Broker for the Owner Listing Content, </a:t>
            </a:r>
            <a:r>
              <a:rPr lang="en-US" sz="3200" i="1" dirty="0">
                <a:solidFill>
                  <a:srgbClr val="FFFF00"/>
                </a:solidFill>
              </a:rPr>
              <a:t>do not violate or infringe upon the rights, </a:t>
            </a:r>
            <a:r>
              <a:rPr lang="en-US" sz="3200" dirty="0"/>
              <a:t>including any copyright rights, of any person or entity. </a:t>
            </a:r>
          </a:p>
        </p:txBody>
      </p:sp>
    </p:spTree>
    <p:extLst>
      <p:ext uri="{BB962C8B-B14F-4D97-AF65-F5344CB8AC3E}">
        <p14:creationId xmlns:p14="http://schemas.microsoft.com/office/powerpoint/2010/main" val="1743054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a:t>LISTING AGREEMENT</a:t>
            </a:r>
            <a:endParaRPr lang="en-US" sz="4400" dirty="0"/>
          </a:p>
        </p:txBody>
      </p:sp>
      <p:sp>
        <p:nvSpPr>
          <p:cNvPr id="3" name="Content Placeholder 2"/>
          <p:cNvSpPr>
            <a:spLocks noGrp="1"/>
          </p:cNvSpPr>
          <p:nvPr>
            <p:ph idx="1"/>
          </p:nvPr>
        </p:nvSpPr>
        <p:spPr>
          <a:xfrm>
            <a:off x="0" y="2336872"/>
            <a:ext cx="9144000" cy="4521127"/>
          </a:xfrm>
        </p:spPr>
        <p:txBody>
          <a:bodyPr/>
          <a:lstStyle/>
          <a:p>
            <a:r>
              <a:rPr lang="en-US" sz="3600" dirty="0"/>
              <a:t>Owner acknowledges and agrees that as between Owner and Broker, </a:t>
            </a:r>
            <a:r>
              <a:rPr lang="en-US" sz="3600" i="1" dirty="0">
                <a:solidFill>
                  <a:srgbClr val="FFFF00"/>
                </a:solidFill>
              </a:rPr>
              <a:t>all Broker Listing Content is owned exclusively by Broker,</a:t>
            </a:r>
            <a:r>
              <a:rPr lang="en-US" sz="3600" dirty="0"/>
              <a:t> and Owner has no right, title or interest in or to any Broker Listing Content . </a:t>
            </a:r>
          </a:p>
          <a:p>
            <a:endParaRPr lang="en-US" dirty="0"/>
          </a:p>
        </p:txBody>
      </p:sp>
    </p:spTree>
    <p:extLst>
      <p:ext uri="{BB962C8B-B14F-4D97-AF65-F5344CB8AC3E}">
        <p14:creationId xmlns:p14="http://schemas.microsoft.com/office/powerpoint/2010/main" val="462636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a:t>LISTING AGREEMENT</a:t>
            </a:r>
            <a:endParaRPr lang="en-US" sz="4400" dirty="0"/>
          </a:p>
        </p:txBody>
      </p:sp>
      <p:sp>
        <p:nvSpPr>
          <p:cNvPr id="3" name="Content Placeholder 2"/>
          <p:cNvSpPr>
            <a:spLocks noGrp="1"/>
          </p:cNvSpPr>
          <p:nvPr>
            <p:ph idx="1"/>
          </p:nvPr>
        </p:nvSpPr>
        <p:spPr>
          <a:xfrm>
            <a:off x="0" y="2336872"/>
            <a:ext cx="9144000" cy="4521127"/>
          </a:xfrm>
        </p:spPr>
        <p:txBody>
          <a:bodyPr/>
          <a:lstStyle/>
          <a:p>
            <a:r>
              <a:rPr lang="en-US" dirty="0" smtClean="0"/>
              <a:t>. </a:t>
            </a:r>
            <a:r>
              <a:rPr lang="en-US" sz="3200" dirty="0" smtClean="0"/>
              <a:t>Seller Representation</a:t>
            </a:r>
          </a:p>
          <a:p>
            <a:pPr lvl="1"/>
            <a:r>
              <a:rPr lang="en-US" sz="3200" dirty="0" smtClean="0"/>
              <a:t>Bankruptcy? □  </a:t>
            </a:r>
            <a:r>
              <a:rPr lang="en-US" sz="3200" dirty="0"/>
              <a:t>Yes  □  No   </a:t>
            </a:r>
            <a:endParaRPr lang="en-US" sz="3200" dirty="0" smtClean="0"/>
          </a:p>
          <a:p>
            <a:pPr lvl="1"/>
            <a:r>
              <a:rPr lang="en-US" sz="3200" dirty="0" smtClean="0"/>
              <a:t>Loan </a:t>
            </a:r>
            <a:r>
              <a:rPr lang="en-US" sz="3200" dirty="0"/>
              <a:t>modification?  □  Yes  □  No   </a:t>
            </a:r>
            <a:endParaRPr lang="en-US" sz="3200" dirty="0" smtClean="0"/>
          </a:p>
          <a:p>
            <a:pPr lvl="1"/>
            <a:r>
              <a:rPr lang="en-US" sz="3200" dirty="0" smtClean="0"/>
              <a:t>If </a:t>
            </a:r>
            <a:r>
              <a:rPr lang="en-US" sz="3200" dirty="0"/>
              <a:t>yes to either, Seller should determine what, if any implications, such bankruptcy and/or loan modification may have on the sale of the </a:t>
            </a:r>
            <a:r>
              <a:rPr lang="en-US" sz="3200" dirty="0" smtClean="0"/>
              <a:t>Property</a:t>
            </a:r>
          </a:p>
          <a:p>
            <a:pPr lvl="1"/>
            <a:r>
              <a:rPr lang="en-US" sz="3200" dirty="0" smtClean="0"/>
              <a:t>Option </a:t>
            </a:r>
            <a:r>
              <a:rPr lang="en-US" sz="3200" dirty="0"/>
              <a:t>to Purchase </a:t>
            </a:r>
            <a:r>
              <a:rPr lang="en-US" sz="3200" dirty="0" smtClean="0"/>
              <a:t> </a:t>
            </a:r>
            <a:r>
              <a:rPr lang="en-US" sz="3200" dirty="0"/>
              <a:t>□  Yes  □  No.  If yes, provide a copy of the Option to Purchase.</a:t>
            </a:r>
          </a:p>
          <a:p>
            <a:endParaRPr lang="en-US" sz="3200" dirty="0"/>
          </a:p>
        </p:txBody>
      </p:sp>
    </p:spTree>
    <p:extLst>
      <p:ext uri="{BB962C8B-B14F-4D97-AF65-F5344CB8AC3E}">
        <p14:creationId xmlns:p14="http://schemas.microsoft.com/office/powerpoint/2010/main" val="1613391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a:t>LISTING AGREEMENT</a:t>
            </a:r>
            <a:endParaRPr lang="en-US" sz="4400" dirty="0"/>
          </a:p>
        </p:txBody>
      </p:sp>
      <p:sp>
        <p:nvSpPr>
          <p:cNvPr id="3" name="Content Placeholder 2"/>
          <p:cNvSpPr>
            <a:spLocks noGrp="1"/>
          </p:cNvSpPr>
          <p:nvPr>
            <p:ph idx="1"/>
          </p:nvPr>
        </p:nvSpPr>
        <p:spPr>
          <a:xfrm>
            <a:off x="0" y="2336872"/>
            <a:ext cx="9144000" cy="4521127"/>
          </a:xfrm>
        </p:spPr>
        <p:txBody>
          <a:bodyPr>
            <a:normAutofit lnSpcReduction="10000"/>
          </a:bodyPr>
          <a:lstStyle/>
          <a:p>
            <a:pPr lvl="1"/>
            <a:r>
              <a:rPr lang="en-US" sz="3200" b="1" dirty="0"/>
              <a:t>OWNER INDEMNIFICATION:   </a:t>
            </a:r>
            <a:endParaRPr lang="en-US" sz="3200" b="1" dirty="0" smtClean="0"/>
          </a:p>
          <a:p>
            <a:pPr lvl="2"/>
            <a:r>
              <a:rPr lang="en-US" sz="3200" dirty="0" smtClean="0"/>
              <a:t>incorrect </a:t>
            </a:r>
            <a:r>
              <a:rPr lang="en-US" sz="3200" dirty="0"/>
              <a:t>or undisclosed information about the Property which Owner knew or should have known; </a:t>
            </a:r>
            <a:endParaRPr lang="en-US" sz="3200" dirty="0" smtClean="0"/>
          </a:p>
          <a:p>
            <a:pPr lvl="2"/>
            <a:r>
              <a:rPr lang="en-US" sz="3200" dirty="0" smtClean="0"/>
              <a:t>injury </a:t>
            </a:r>
            <a:r>
              <a:rPr lang="en-US" sz="3200" dirty="0"/>
              <a:t>to third-parties occurring at the Property provided such injury is not due to Broker’s own negligent, reckless or intentional </a:t>
            </a:r>
            <a:r>
              <a:rPr lang="en-US" sz="3200" dirty="0" smtClean="0"/>
              <a:t>action; and</a:t>
            </a:r>
          </a:p>
          <a:p>
            <a:pPr lvl="2"/>
            <a:r>
              <a:rPr lang="en-US" sz="3200" i="1" u="sng" dirty="0" smtClean="0">
                <a:solidFill>
                  <a:srgbClr val="FFFF00"/>
                </a:solidFill>
              </a:rPr>
              <a:t>infringement </a:t>
            </a:r>
            <a:r>
              <a:rPr lang="en-US" sz="3200" i="1" u="sng" dirty="0">
                <a:solidFill>
                  <a:srgbClr val="FFFF00"/>
                </a:solidFill>
              </a:rPr>
              <a:t>of any copyright arising out of Broker’s use of Owner Listing Content.  </a:t>
            </a:r>
          </a:p>
          <a:p>
            <a:pPr lvl="3"/>
            <a:endParaRPr lang="en-US" dirty="0"/>
          </a:p>
          <a:p>
            <a:endParaRPr lang="en-US" dirty="0"/>
          </a:p>
        </p:txBody>
      </p:sp>
    </p:spTree>
    <p:extLst>
      <p:ext uri="{BB962C8B-B14F-4D97-AF65-F5344CB8AC3E}">
        <p14:creationId xmlns:p14="http://schemas.microsoft.com/office/powerpoint/2010/main" val="1775568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charset="0"/>
              </a:rPr>
              <a:t>REC ADOPTED RULES</a:t>
            </a:r>
            <a:endParaRPr lang="en-US" sz="4400" b="1" dirty="0"/>
          </a:p>
        </p:txBody>
      </p:sp>
      <p:sp>
        <p:nvSpPr>
          <p:cNvPr id="3" name="Content Placeholder 2"/>
          <p:cNvSpPr>
            <a:spLocks noGrp="1"/>
          </p:cNvSpPr>
          <p:nvPr>
            <p:ph idx="1"/>
          </p:nvPr>
        </p:nvSpPr>
        <p:spPr>
          <a:xfrm>
            <a:off x="0" y="1981200"/>
            <a:ext cx="9144000" cy="4876800"/>
          </a:xfrm>
        </p:spPr>
        <p:txBody>
          <a:bodyPr>
            <a:normAutofit fontScale="92500" lnSpcReduction="20000"/>
          </a:bodyPr>
          <a:lstStyle/>
          <a:p>
            <a:pPr marL="0" indent="0" algn="ctr">
              <a:buNone/>
            </a:pPr>
            <a:endParaRPr lang="en-US" sz="4400" b="1" dirty="0" smtClean="0">
              <a:solidFill>
                <a:srgbClr val="FFFF00"/>
              </a:solidFill>
            </a:endParaRPr>
          </a:p>
          <a:p>
            <a:pPr marL="0" indent="0" algn="ctr">
              <a:buNone/>
            </a:pPr>
            <a:r>
              <a:rPr lang="en-US" sz="7200" b="1" dirty="0" smtClean="0">
                <a:solidFill>
                  <a:srgbClr val="FFFF00"/>
                </a:solidFill>
              </a:rPr>
              <a:t>EXCEPT FOR NEW BROKER DUTIES – 16.61.9.8, </a:t>
            </a:r>
          </a:p>
          <a:p>
            <a:pPr marL="0" indent="0" algn="ctr">
              <a:buNone/>
            </a:pPr>
            <a:r>
              <a:rPr lang="en-US" sz="7200" b="1" dirty="0" smtClean="0">
                <a:solidFill>
                  <a:srgbClr val="FFFF00"/>
                </a:solidFill>
              </a:rPr>
              <a:t>ALL NEW RULES TAKE EFFECT JAN. 1, 2017</a:t>
            </a:r>
          </a:p>
        </p:txBody>
      </p:sp>
    </p:spTree>
    <p:extLst>
      <p:ext uri="{BB962C8B-B14F-4D97-AF65-F5344CB8AC3E}">
        <p14:creationId xmlns:p14="http://schemas.microsoft.com/office/powerpoint/2010/main" val="1261998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400" b="1" dirty="0" smtClean="0"/>
              <a:t>LISTING AGREEMENT</a:t>
            </a:r>
            <a:endParaRPr lang="en-US" sz="4400" b="1" dirty="0"/>
          </a:p>
        </p:txBody>
      </p:sp>
      <p:sp>
        <p:nvSpPr>
          <p:cNvPr id="3" name="Content Placeholder 2"/>
          <p:cNvSpPr>
            <a:spLocks noGrp="1"/>
          </p:cNvSpPr>
          <p:nvPr>
            <p:ph idx="1"/>
          </p:nvPr>
        </p:nvSpPr>
        <p:spPr>
          <a:xfrm>
            <a:off x="0" y="2336872"/>
            <a:ext cx="9144000" cy="4521127"/>
          </a:xfrm>
        </p:spPr>
        <p:txBody>
          <a:bodyPr>
            <a:normAutofit/>
          </a:bodyPr>
          <a:lstStyle/>
          <a:p>
            <a:r>
              <a:rPr lang="en-US" sz="3600" dirty="0" smtClean="0"/>
              <a:t>Added</a:t>
            </a:r>
          </a:p>
          <a:p>
            <a:pPr lvl="1"/>
            <a:r>
              <a:rPr lang="en-US" sz="3600" dirty="0"/>
              <a:t>Electronic signature </a:t>
            </a:r>
            <a:r>
              <a:rPr lang="en-US" sz="3600" dirty="0" smtClean="0"/>
              <a:t>consent</a:t>
            </a:r>
          </a:p>
          <a:p>
            <a:r>
              <a:rPr lang="en-US" sz="3600" dirty="0" smtClean="0"/>
              <a:t>Modified – so language is the same as in the purchase and other agreements</a:t>
            </a:r>
          </a:p>
          <a:p>
            <a:pPr lvl="1"/>
            <a:r>
              <a:rPr lang="en-US" sz="3600" dirty="0" smtClean="0"/>
              <a:t>Attorney fees and costs</a:t>
            </a:r>
          </a:p>
          <a:p>
            <a:pPr lvl="1"/>
            <a:r>
              <a:rPr lang="en-US" sz="3600" dirty="0" smtClean="0"/>
              <a:t>Governing law and venue</a:t>
            </a:r>
          </a:p>
          <a:p>
            <a:pPr lvl="1"/>
            <a:r>
              <a:rPr lang="en-US" sz="3600" dirty="0"/>
              <a:t>S</a:t>
            </a:r>
            <a:r>
              <a:rPr lang="en-US" sz="3600" dirty="0" smtClean="0"/>
              <a:t>everability</a:t>
            </a:r>
            <a:endParaRPr lang="en-US" sz="3600" dirty="0"/>
          </a:p>
        </p:txBody>
      </p:sp>
    </p:spTree>
    <p:extLst>
      <p:ext uri="{BB962C8B-B14F-4D97-AF65-F5344CB8AC3E}">
        <p14:creationId xmlns:p14="http://schemas.microsoft.com/office/powerpoint/2010/main" val="1489362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533400" y="2336872"/>
            <a:ext cx="8382000" cy="4216327"/>
          </a:xfrm>
        </p:spPr>
        <p:txBody>
          <a:bodyPr/>
          <a:lstStyle/>
          <a:p>
            <a:pPr marL="0" indent="0" algn="ctr">
              <a:buNone/>
            </a:pPr>
            <a:endParaRPr lang="en-US" sz="6000" b="1" dirty="0" smtClean="0">
              <a:solidFill>
                <a:srgbClr val="FFFF00"/>
              </a:solidFill>
            </a:endParaRPr>
          </a:p>
          <a:p>
            <a:pPr marL="0" indent="0" algn="ctr">
              <a:buNone/>
            </a:pPr>
            <a:r>
              <a:rPr lang="en-US" sz="6000" b="1" dirty="0" smtClean="0">
                <a:solidFill>
                  <a:srgbClr val="FFFF00"/>
                </a:solidFill>
              </a:rPr>
              <a:t>BUYER’S SALE CONTINGENCY</a:t>
            </a:r>
            <a:endParaRPr lang="en-US" sz="6000" dirty="0">
              <a:solidFill>
                <a:srgbClr val="FFFF00"/>
              </a:solidFill>
            </a:endParaRPr>
          </a:p>
        </p:txBody>
      </p:sp>
    </p:spTree>
    <p:extLst>
      <p:ext uri="{BB962C8B-B14F-4D97-AF65-F5344CB8AC3E}">
        <p14:creationId xmlns:p14="http://schemas.microsoft.com/office/powerpoint/2010/main" val="41887379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marL="0" indent="0" algn="ctr"/>
            <a:r>
              <a:rPr lang="en-US" sz="4000" b="1" dirty="0">
                <a:solidFill>
                  <a:srgbClr val="FFFF00"/>
                </a:solidFill>
              </a:rPr>
              <a:t>BUYER’S SALE CONTINGENCY</a:t>
            </a:r>
            <a:endParaRPr lang="en-US" sz="4000" dirty="0">
              <a:solidFill>
                <a:srgbClr val="FFFF00"/>
              </a:solidFill>
            </a:endParaRPr>
          </a:p>
        </p:txBody>
      </p:sp>
      <p:sp>
        <p:nvSpPr>
          <p:cNvPr id="3" name="Content Placeholder 2"/>
          <p:cNvSpPr>
            <a:spLocks noGrp="1"/>
          </p:cNvSpPr>
          <p:nvPr>
            <p:ph idx="1"/>
          </p:nvPr>
        </p:nvSpPr>
        <p:spPr>
          <a:xfrm>
            <a:off x="0" y="2133600"/>
            <a:ext cx="9144000" cy="4724400"/>
          </a:xfrm>
        </p:spPr>
        <p:txBody>
          <a:bodyPr>
            <a:noAutofit/>
          </a:bodyPr>
          <a:lstStyle/>
          <a:p>
            <a:r>
              <a:rPr lang="en-US" sz="2800" b="1" i="1" dirty="0"/>
              <a:t>INTENDED PURPOSE. </a:t>
            </a:r>
            <a:endParaRPr lang="en-US" sz="2800" b="1" i="1" dirty="0" smtClean="0"/>
          </a:p>
          <a:p>
            <a:pPr lvl="1"/>
            <a:r>
              <a:rPr lang="en-US" sz="2800" i="1" dirty="0" smtClean="0"/>
              <a:t>the </a:t>
            </a:r>
            <a:r>
              <a:rPr lang="en-US" sz="2800" i="1" dirty="0"/>
              <a:t>Buyer is making an offer on the Seller’s property</a:t>
            </a:r>
            <a:r>
              <a:rPr lang="en-US" sz="2800" i="1" dirty="0" smtClean="0"/>
              <a:t>;  </a:t>
            </a:r>
            <a:r>
              <a:rPr lang="en-US" sz="2800" i="1" dirty="0"/>
              <a:t>and </a:t>
            </a:r>
            <a:endParaRPr lang="en-US" sz="2800" i="1" dirty="0" smtClean="0"/>
          </a:p>
          <a:p>
            <a:pPr lvl="1"/>
            <a:r>
              <a:rPr lang="en-US" sz="2800" i="1" dirty="0" smtClean="0"/>
              <a:t>the </a:t>
            </a:r>
            <a:r>
              <a:rPr lang="en-US" sz="2800" i="1" dirty="0"/>
              <a:t>Buyer is attempting to sell his existing </a:t>
            </a:r>
            <a:r>
              <a:rPr lang="en-US" sz="2800" i="1" dirty="0" smtClean="0"/>
              <a:t>property; and</a:t>
            </a:r>
          </a:p>
          <a:p>
            <a:pPr lvl="1"/>
            <a:r>
              <a:rPr lang="en-US" sz="2800" i="1" dirty="0" smtClean="0"/>
              <a:t>the </a:t>
            </a:r>
            <a:r>
              <a:rPr lang="en-US" sz="2800" i="1" dirty="0"/>
              <a:t>Buyer is making his offer to purchase Seller’s property subject to the sale, closing and funding of his property; and </a:t>
            </a:r>
            <a:endParaRPr lang="en-US" sz="2800" i="1" dirty="0" smtClean="0"/>
          </a:p>
          <a:p>
            <a:pPr lvl="1"/>
            <a:r>
              <a:rPr lang="en-US" sz="2800" i="1" dirty="0" smtClean="0"/>
              <a:t>the </a:t>
            </a:r>
            <a:r>
              <a:rPr lang="en-US" sz="2800" i="1" dirty="0"/>
              <a:t>Seller agrees to </a:t>
            </a:r>
            <a:r>
              <a:rPr lang="en-US" sz="2800" b="1" i="1" dirty="0"/>
              <a:t>discontinue MLS </a:t>
            </a:r>
            <a:r>
              <a:rPr lang="en-US" sz="2800" i="1" dirty="0"/>
              <a:t>marketing of the his </a:t>
            </a:r>
            <a:r>
              <a:rPr lang="en-US" sz="2800" i="1" dirty="0" smtClean="0"/>
              <a:t>property </a:t>
            </a:r>
            <a:r>
              <a:rPr lang="en-US" sz="2800" i="1" dirty="0"/>
              <a:t>once the Buyer’s property goes under contract</a:t>
            </a:r>
            <a:r>
              <a:rPr lang="en-US" sz="2800" i="1" dirty="0" smtClean="0"/>
              <a:t>.</a:t>
            </a:r>
            <a:endParaRPr lang="en-US" sz="2800" dirty="0"/>
          </a:p>
        </p:txBody>
      </p:sp>
    </p:spTree>
    <p:extLst>
      <p:ext uri="{BB962C8B-B14F-4D97-AF65-F5344CB8AC3E}">
        <p14:creationId xmlns:p14="http://schemas.microsoft.com/office/powerpoint/2010/main" val="9171868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algn="ctr"/>
            <a:r>
              <a:rPr lang="en-US" sz="4000" b="1" dirty="0" smtClean="0"/>
              <a:t>BUYER’S SALE CONTINGENCY</a:t>
            </a:r>
            <a:endParaRPr lang="en-US" sz="4000" b="1" dirty="0"/>
          </a:p>
        </p:txBody>
      </p:sp>
      <p:sp>
        <p:nvSpPr>
          <p:cNvPr id="7" name="Content Placeholder 6"/>
          <p:cNvSpPr>
            <a:spLocks noGrp="1"/>
          </p:cNvSpPr>
          <p:nvPr>
            <p:ph idx="1"/>
          </p:nvPr>
        </p:nvSpPr>
        <p:spPr>
          <a:xfrm>
            <a:off x="0" y="2209800"/>
            <a:ext cx="9144000" cy="4648200"/>
          </a:xfrm>
        </p:spPr>
        <p:txBody>
          <a:bodyPr>
            <a:normAutofit fontScale="92500" lnSpcReduction="10000"/>
          </a:bodyPr>
          <a:lstStyle/>
          <a:p>
            <a:r>
              <a:rPr lang="en-US" sz="3300" dirty="0" smtClean="0"/>
              <a:t>The </a:t>
            </a:r>
            <a:r>
              <a:rPr lang="en-US" sz="3300" dirty="0"/>
              <a:t>term “satisfies” and any variation thereof means that the Buyer has closed on the sale of his </a:t>
            </a:r>
            <a:r>
              <a:rPr lang="en-US" sz="3300" dirty="0" smtClean="0"/>
              <a:t>property. </a:t>
            </a:r>
          </a:p>
          <a:p>
            <a:r>
              <a:rPr lang="en-US" sz="3300" dirty="0" smtClean="0"/>
              <a:t>The </a:t>
            </a:r>
            <a:r>
              <a:rPr lang="en-US" sz="3300" dirty="0"/>
              <a:t>term “waives” and any variation thereof means that it is no longer necessary for the Buyer to sell his property in order to purchase the Seller’s property</a:t>
            </a:r>
            <a:r>
              <a:rPr lang="en-US" sz="3300" dirty="0" smtClean="0"/>
              <a:t>. If </a:t>
            </a:r>
            <a:r>
              <a:rPr lang="en-US" sz="3300" dirty="0"/>
              <a:t>the Buyer “waives” this Contingency, the Buyer is no longer making the purchase of the Seller’s property contingent on the Buyer first selling his own property.</a:t>
            </a:r>
          </a:p>
          <a:p>
            <a:r>
              <a:rPr lang="en-US" sz="3300" dirty="0"/>
              <a:t> </a:t>
            </a:r>
          </a:p>
          <a:p>
            <a:endParaRPr lang="en-US" dirty="0"/>
          </a:p>
        </p:txBody>
      </p:sp>
    </p:spTree>
    <p:extLst>
      <p:ext uri="{BB962C8B-B14F-4D97-AF65-F5344CB8AC3E}">
        <p14:creationId xmlns:p14="http://schemas.microsoft.com/office/powerpoint/2010/main" val="3423911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BUYER’S SALE CONTINGENCY</a:t>
            </a:r>
            <a:endParaRPr lang="en-US" sz="40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4166"/>
            <a:ext cx="9144000" cy="5023834"/>
          </a:xfrm>
        </p:spPr>
      </p:pic>
    </p:spTree>
    <p:extLst>
      <p:ext uri="{BB962C8B-B14F-4D97-AF65-F5344CB8AC3E}">
        <p14:creationId xmlns:p14="http://schemas.microsoft.com/office/powerpoint/2010/main" val="409848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BUYER’S SALE CONTINGENCY</a:t>
            </a:r>
            <a:endParaRPr lang="en-US" sz="4000" b="1"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9" y="1865542"/>
            <a:ext cx="9144000" cy="4992458"/>
          </a:xfrm>
        </p:spPr>
      </p:pic>
    </p:spTree>
    <p:extLst>
      <p:ext uri="{BB962C8B-B14F-4D97-AF65-F5344CB8AC3E}">
        <p14:creationId xmlns:p14="http://schemas.microsoft.com/office/powerpoint/2010/main" val="9598772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BUYER’S SALE CONTINGENCY</a:t>
            </a:r>
            <a:endParaRPr lang="en-US" sz="40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4166"/>
            <a:ext cx="9144000" cy="5023834"/>
          </a:xfrm>
        </p:spPr>
      </p:pic>
    </p:spTree>
    <p:extLst>
      <p:ext uri="{BB962C8B-B14F-4D97-AF65-F5344CB8AC3E}">
        <p14:creationId xmlns:p14="http://schemas.microsoft.com/office/powerpoint/2010/main" val="1709921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BUYER’S SALE CONTINGENCY</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47" y="2057400"/>
            <a:ext cx="9144000" cy="4800600"/>
          </a:xfrm>
        </p:spPr>
      </p:pic>
    </p:spTree>
    <p:extLst>
      <p:ext uri="{BB962C8B-B14F-4D97-AF65-F5344CB8AC3E}">
        <p14:creationId xmlns:p14="http://schemas.microsoft.com/office/powerpoint/2010/main" val="120391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BUYER’S SALE CONTINGENCY</a:t>
            </a:r>
            <a:endParaRPr lang="en-US" sz="40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57400"/>
            <a:ext cx="9157447" cy="4800600"/>
          </a:xfrm>
        </p:spPr>
      </p:pic>
    </p:spTree>
    <p:extLst>
      <p:ext uri="{BB962C8B-B14F-4D97-AF65-F5344CB8AC3E}">
        <p14:creationId xmlns:p14="http://schemas.microsoft.com/office/powerpoint/2010/main" val="20980770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BUYER’S SALE CONTINGENCY</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67000"/>
            <a:ext cx="9144000" cy="3180904"/>
          </a:xfrm>
        </p:spPr>
      </p:pic>
    </p:spTree>
    <p:extLst>
      <p:ext uri="{BB962C8B-B14F-4D97-AF65-F5344CB8AC3E}">
        <p14:creationId xmlns:p14="http://schemas.microsoft.com/office/powerpoint/2010/main" val="1205207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EDUCATION</a:t>
            </a:r>
            <a:endParaRPr lang="en-US" sz="4800" b="1" dirty="0"/>
          </a:p>
        </p:txBody>
      </p:sp>
      <p:sp>
        <p:nvSpPr>
          <p:cNvPr id="3" name="Content Placeholder 2"/>
          <p:cNvSpPr>
            <a:spLocks noGrp="1"/>
          </p:cNvSpPr>
          <p:nvPr>
            <p:ph idx="1"/>
          </p:nvPr>
        </p:nvSpPr>
        <p:spPr>
          <a:xfrm>
            <a:off x="0" y="2336872"/>
            <a:ext cx="9144000" cy="4521127"/>
          </a:xfrm>
        </p:spPr>
        <p:txBody>
          <a:bodyPr>
            <a:normAutofit/>
          </a:bodyPr>
          <a:lstStyle/>
          <a:p>
            <a:r>
              <a:rPr lang="en-US" sz="3000" dirty="0" smtClean="0"/>
              <a:t>CE INCREASED FROM 30 TO 36 HRS PER LICENSING CYCLE (EVERY 3 YRS)</a:t>
            </a:r>
          </a:p>
          <a:p>
            <a:r>
              <a:rPr lang="en-US" sz="3000" dirty="0" smtClean="0"/>
              <a:t>MUST INCLUDE REC APPROVED</a:t>
            </a:r>
          </a:p>
          <a:p>
            <a:pPr lvl="1"/>
            <a:r>
              <a:rPr lang="en-US" sz="3000" dirty="0" smtClean="0"/>
              <a:t> (4 HR) ETHICS CLASS ONCE DURING EACH 3 –YR LICENSING CYCLE – NAR 2.5/2 YRS (2017)</a:t>
            </a:r>
          </a:p>
          <a:p>
            <a:pPr lvl="1"/>
            <a:r>
              <a:rPr lang="en-US" sz="3000" dirty="0" smtClean="0"/>
              <a:t>4 HR CORE </a:t>
            </a:r>
            <a:r>
              <a:rPr lang="en-US" sz="3000" dirty="0"/>
              <a:t>ELECTIVE COURSE ONCE DURING EACH 3 –YR LICENSING </a:t>
            </a:r>
            <a:r>
              <a:rPr lang="en-US" sz="3000" dirty="0" smtClean="0"/>
              <a:t>CYCLE, AND</a:t>
            </a:r>
            <a:endParaRPr lang="en-US" sz="3000" dirty="0"/>
          </a:p>
          <a:p>
            <a:pPr lvl="1"/>
            <a:r>
              <a:rPr lang="en-US" sz="3000" dirty="0" smtClean="0"/>
              <a:t>4 HR CORE </a:t>
            </a:r>
            <a:r>
              <a:rPr lang="en-US" sz="3000" dirty="0"/>
              <a:t>COURSE </a:t>
            </a:r>
            <a:r>
              <a:rPr lang="en-US" sz="3000" i="1" dirty="0">
                <a:solidFill>
                  <a:srgbClr val="FFFF00"/>
                </a:solidFill>
              </a:rPr>
              <a:t>ANNUALLY</a:t>
            </a:r>
            <a:r>
              <a:rPr lang="en-US" sz="3000" dirty="0"/>
              <a:t> DURING EACH OF THE 3 YEARS OF THE LICENSING </a:t>
            </a:r>
            <a:r>
              <a:rPr lang="en-US" sz="3000" dirty="0" smtClean="0"/>
              <a:t>CYCLE </a:t>
            </a:r>
            <a:endParaRPr lang="en-US" sz="3000" dirty="0"/>
          </a:p>
          <a:p>
            <a:endParaRPr lang="en-US" sz="2800" dirty="0" smtClean="0"/>
          </a:p>
        </p:txBody>
      </p:sp>
    </p:spTree>
    <p:extLst>
      <p:ext uri="{BB962C8B-B14F-4D97-AF65-F5344CB8AC3E}">
        <p14:creationId xmlns:p14="http://schemas.microsoft.com/office/powerpoint/2010/main" val="2974905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5400" b="1" dirty="0"/>
          </a:p>
        </p:txBody>
      </p:sp>
      <p:sp>
        <p:nvSpPr>
          <p:cNvPr id="3" name="Content Placeholder 2"/>
          <p:cNvSpPr>
            <a:spLocks noGrp="1"/>
          </p:cNvSpPr>
          <p:nvPr>
            <p:ph idx="1"/>
          </p:nvPr>
        </p:nvSpPr>
        <p:spPr>
          <a:xfrm>
            <a:off x="0" y="2336872"/>
            <a:ext cx="9144000" cy="4521127"/>
          </a:xfrm>
        </p:spPr>
        <p:txBody>
          <a:bodyPr>
            <a:normAutofit/>
          </a:bodyPr>
          <a:lstStyle/>
          <a:p>
            <a:pPr marL="0" indent="0" algn="ctr">
              <a:buNone/>
            </a:pPr>
            <a:r>
              <a:rPr lang="en-US" sz="6600" b="1" dirty="0" smtClean="0">
                <a:solidFill>
                  <a:srgbClr val="FFFF00"/>
                </a:solidFill>
              </a:rPr>
              <a:t>ADDENDUM FOR </a:t>
            </a:r>
          </a:p>
          <a:p>
            <a:pPr marL="0" indent="0" algn="ctr">
              <a:buNone/>
            </a:pPr>
            <a:r>
              <a:rPr lang="en-US" sz="6600" b="1" dirty="0" smtClean="0">
                <a:solidFill>
                  <a:srgbClr val="FFFF00"/>
                </a:solidFill>
              </a:rPr>
              <a:t>BACK-UP PURCHASE AGREEMENT</a:t>
            </a:r>
          </a:p>
        </p:txBody>
      </p:sp>
    </p:spTree>
    <p:extLst>
      <p:ext uri="{BB962C8B-B14F-4D97-AF65-F5344CB8AC3E}">
        <p14:creationId xmlns:p14="http://schemas.microsoft.com/office/powerpoint/2010/main" val="36295909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ADDENDUM FOR BACK-UP PA</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2" y="1981200"/>
            <a:ext cx="9144000" cy="4876800"/>
          </a:xfrm>
        </p:spPr>
      </p:pic>
    </p:spTree>
    <p:extLst>
      <p:ext uri="{BB962C8B-B14F-4D97-AF65-F5344CB8AC3E}">
        <p14:creationId xmlns:p14="http://schemas.microsoft.com/office/powerpoint/2010/main" val="40442542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ADDENDUM FOR BACK-UP PA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2" y="1981200"/>
            <a:ext cx="9144000" cy="4876800"/>
          </a:xfrm>
        </p:spPr>
      </p:pic>
    </p:spTree>
    <p:extLst>
      <p:ext uri="{BB962C8B-B14F-4D97-AF65-F5344CB8AC3E}">
        <p14:creationId xmlns:p14="http://schemas.microsoft.com/office/powerpoint/2010/main" val="291085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336872"/>
            <a:ext cx="9144000" cy="4521127"/>
          </a:xfrm>
        </p:spPr>
        <p:txBody>
          <a:bodyPr>
            <a:normAutofit/>
          </a:bodyPr>
          <a:lstStyle/>
          <a:p>
            <a:pPr marL="0" indent="0" algn="ctr">
              <a:buNone/>
            </a:pPr>
            <a:r>
              <a:rPr lang="en-US" sz="6600" dirty="0" smtClean="0">
                <a:solidFill>
                  <a:srgbClr val="FFFF00"/>
                </a:solidFill>
              </a:rPr>
              <a:t>TENANT </a:t>
            </a:r>
          </a:p>
          <a:p>
            <a:pPr marL="0" indent="0" algn="ctr">
              <a:buNone/>
            </a:pPr>
            <a:r>
              <a:rPr lang="en-US" sz="6600" dirty="0" smtClean="0">
                <a:solidFill>
                  <a:srgbClr val="FFFF00"/>
                </a:solidFill>
              </a:rPr>
              <a:t>PHOTO/VIDEO </a:t>
            </a:r>
          </a:p>
          <a:p>
            <a:pPr marL="0" indent="0" algn="ctr">
              <a:buNone/>
            </a:pPr>
            <a:r>
              <a:rPr lang="en-US" sz="6600" dirty="0" smtClean="0">
                <a:solidFill>
                  <a:srgbClr val="FFFF00"/>
                </a:solidFill>
              </a:rPr>
              <a:t>AND OPEN HOUSE CONSENT</a:t>
            </a:r>
            <a:endParaRPr lang="en-US" sz="6600" dirty="0">
              <a:solidFill>
                <a:srgbClr val="FFFF00"/>
              </a:solidFill>
            </a:endParaRPr>
          </a:p>
          <a:p>
            <a:endParaRPr lang="en-US" dirty="0"/>
          </a:p>
        </p:txBody>
      </p:sp>
    </p:spTree>
    <p:extLst>
      <p:ext uri="{BB962C8B-B14F-4D97-AF65-F5344CB8AC3E}">
        <p14:creationId xmlns:p14="http://schemas.microsoft.com/office/powerpoint/2010/main" val="28623081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TENANT CONSENT FORM</a:t>
            </a:r>
            <a:endParaRPr lang="en-US"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981200"/>
            <a:ext cx="9143999" cy="4876800"/>
          </a:xfrm>
        </p:spPr>
      </p:pic>
    </p:spTree>
    <p:extLst>
      <p:ext uri="{BB962C8B-B14F-4D97-AF65-F5344CB8AC3E}">
        <p14:creationId xmlns:p14="http://schemas.microsoft.com/office/powerpoint/2010/main" val="29311811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TENANT CONSENT FORM</a:t>
            </a:r>
            <a:endParaRPr lang="en-US" sz="48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81200"/>
            <a:ext cx="9144000" cy="4885765"/>
          </a:xfrm>
        </p:spPr>
      </p:pic>
    </p:spTree>
    <p:extLst>
      <p:ext uri="{BB962C8B-B14F-4D97-AF65-F5344CB8AC3E}">
        <p14:creationId xmlns:p14="http://schemas.microsoft.com/office/powerpoint/2010/main" val="1476164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TENANT CONSENT FORM</a:t>
            </a:r>
            <a:endParaRPr lang="en-US"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70024"/>
            <a:ext cx="9144000" cy="4987975"/>
          </a:xfrm>
        </p:spPr>
      </p:pic>
    </p:spTree>
    <p:extLst>
      <p:ext uri="{BB962C8B-B14F-4D97-AF65-F5344CB8AC3E}">
        <p14:creationId xmlns:p14="http://schemas.microsoft.com/office/powerpoint/2010/main" val="560448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5400" b="1" dirty="0"/>
          </a:p>
        </p:txBody>
      </p:sp>
      <p:sp>
        <p:nvSpPr>
          <p:cNvPr id="3" name="Content Placeholder 2"/>
          <p:cNvSpPr>
            <a:spLocks noGrp="1"/>
          </p:cNvSpPr>
          <p:nvPr>
            <p:ph idx="1"/>
          </p:nvPr>
        </p:nvSpPr>
        <p:spPr>
          <a:xfrm>
            <a:off x="0" y="1981200"/>
            <a:ext cx="8839199" cy="4876800"/>
          </a:xfrm>
        </p:spPr>
        <p:txBody>
          <a:bodyPr/>
          <a:lstStyle/>
          <a:p>
            <a:pPr marL="0" indent="0" algn="ctr">
              <a:buNone/>
            </a:pPr>
            <a:endParaRPr lang="en-US" sz="4400" b="1" dirty="0" smtClean="0">
              <a:solidFill>
                <a:srgbClr val="FFFF00"/>
              </a:solidFill>
            </a:endParaRPr>
          </a:p>
          <a:p>
            <a:pPr marL="0" indent="0" algn="ctr">
              <a:buNone/>
            </a:pPr>
            <a:r>
              <a:rPr lang="en-US" sz="4400" b="1" dirty="0" smtClean="0">
                <a:solidFill>
                  <a:srgbClr val="FFFF00"/>
                </a:solidFill>
              </a:rPr>
              <a:t>SERVICE AND THERAPY ANIMALS</a:t>
            </a:r>
          </a:p>
          <a:p>
            <a:pPr marL="0" indent="0" algn="ctr">
              <a:buNone/>
            </a:pPr>
            <a:r>
              <a:rPr lang="en-US" sz="4400" b="1" dirty="0" smtClean="0">
                <a:solidFill>
                  <a:srgbClr val="FFFF00"/>
                </a:solidFill>
              </a:rPr>
              <a:t> IN PRIVATELY-OWNED </a:t>
            </a:r>
          </a:p>
          <a:p>
            <a:pPr marL="0" indent="0" algn="ctr">
              <a:buNone/>
            </a:pPr>
            <a:r>
              <a:rPr lang="en-US" sz="4400" b="1" dirty="0" smtClean="0">
                <a:solidFill>
                  <a:srgbClr val="FFFF00"/>
                </a:solidFill>
              </a:rPr>
              <a:t>RENTAL PROPERTY </a:t>
            </a:r>
          </a:p>
          <a:p>
            <a:pPr marL="0" indent="0" algn="ctr">
              <a:buNone/>
            </a:pPr>
            <a:r>
              <a:rPr lang="en-US" sz="4400" b="1" dirty="0">
                <a:solidFill>
                  <a:srgbClr val="FFFF00"/>
                </a:solidFill>
              </a:rPr>
              <a:t>I</a:t>
            </a:r>
            <a:r>
              <a:rPr lang="en-US" sz="4400" b="1" dirty="0" smtClean="0">
                <a:solidFill>
                  <a:srgbClr val="FFFF00"/>
                </a:solidFill>
              </a:rPr>
              <a:t>NFORMATION SHEET</a:t>
            </a:r>
            <a:endParaRPr lang="en-US" sz="4400" b="1" dirty="0">
              <a:solidFill>
                <a:srgbClr val="FFFF00"/>
              </a:solidFill>
            </a:endParaRPr>
          </a:p>
          <a:p>
            <a:endParaRPr lang="en-US" sz="3600" dirty="0"/>
          </a:p>
        </p:txBody>
      </p:sp>
    </p:spTree>
    <p:extLst>
      <p:ext uri="{BB962C8B-B14F-4D97-AF65-F5344CB8AC3E}">
        <p14:creationId xmlns:p14="http://schemas.microsoft.com/office/powerpoint/2010/main" val="40195752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INFO SHEET</a:t>
            </a:r>
            <a:endParaRPr lang="en-US" sz="5400" b="1" dirty="0"/>
          </a:p>
        </p:txBody>
      </p:sp>
      <p:sp>
        <p:nvSpPr>
          <p:cNvPr id="3" name="Content Placeholder 2"/>
          <p:cNvSpPr>
            <a:spLocks noGrp="1"/>
          </p:cNvSpPr>
          <p:nvPr>
            <p:ph idx="1"/>
          </p:nvPr>
        </p:nvSpPr>
        <p:spPr>
          <a:xfrm>
            <a:off x="0" y="2209800"/>
            <a:ext cx="9144000" cy="4495800"/>
          </a:xfrm>
        </p:spPr>
        <p:txBody>
          <a:bodyPr>
            <a:normAutofit/>
          </a:bodyPr>
          <a:lstStyle/>
          <a:p>
            <a:r>
              <a:rPr lang="en-US" sz="3200" dirty="0"/>
              <a:t>Applicable Anti–Discrimination </a:t>
            </a:r>
            <a:r>
              <a:rPr lang="en-US" sz="3200" dirty="0" smtClean="0"/>
              <a:t>Laws</a:t>
            </a:r>
          </a:p>
          <a:p>
            <a:r>
              <a:rPr lang="en-US" sz="3200" dirty="0"/>
              <a:t>Service and Therapy </a:t>
            </a:r>
            <a:r>
              <a:rPr lang="en-US" sz="3200" dirty="0" smtClean="0"/>
              <a:t>Animals</a:t>
            </a:r>
            <a:endParaRPr lang="en-US" sz="3200" dirty="0"/>
          </a:p>
          <a:p>
            <a:r>
              <a:rPr lang="en-US" sz="3200" dirty="0"/>
              <a:t>“No Pet” </a:t>
            </a:r>
            <a:r>
              <a:rPr lang="en-US" sz="3200" dirty="0" smtClean="0"/>
              <a:t>Polices</a:t>
            </a:r>
          </a:p>
          <a:p>
            <a:r>
              <a:rPr lang="en-US" sz="3200" dirty="0"/>
              <a:t>Request for Reasonable </a:t>
            </a:r>
            <a:r>
              <a:rPr lang="en-US" sz="3200" dirty="0" smtClean="0"/>
              <a:t>Accommodation</a:t>
            </a:r>
          </a:p>
          <a:p>
            <a:r>
              <a:rPr lang="en-US" sz="3200" dirty="0" smtClean="0"/>
              <a:t>Vaccinations</a:t>
            </a:r>
          </a:p>
          <a:p>
            <a:r>
              <a:rPr lang="en-US" sz="3200" dirty="0" smtClean="0"/>
              <a:t>Denying </a:t>
            </a:r>
            <a:r>
              <a:rPr lang="en-US" sz="3200" dirty="0"/>
              <a:t>a Request for Reasonable </a:t>
            </a:r>
            <a:r>
              <a:rPr lang="en-US" sz="3200" dirty="0" smtClean="0"/>
              <a:t>Accommodation </a:t>
            </a:r>
          </a:p>
          <a:p>
            <a:r>
              <a:rPr lang="en-US" sz="3200" dirty="0"/>
              <a:t>Damage Caused by Assistance </a:t>
            </a:r>
            <a:r>
              <a:rPr lang="en-US" sz="3200" dirty="0" smtClean="0"/>
              <a:t>Animal</a:t>
            </a:r>
            <a:endParaRPr lang="en-US" sz="3200" dirty="0"/>
          </a:p>
          <a:p>
            <a:endParaRPr lang="en-US" sz="3200" dirty="0"/>
          </a:p>
          <a:p>
            <a:endParaRPr lang="en-US" sz="3600" dirty="0"/>
          </a:p>
          <a:p>
            <a:endParaRPr lang="en-US" sz="3600" dirty="0"/>
          </a:p>
        </p:txBody>
      </p:sp>
    </p:spTree>
    <p:extLst>
      <p:ext uri="{BB962C8B-B14F-4D97-AF65-F5344CB8AC3E}">
        <p14:creationId xmlns:p14="http://schemas.microsoft.com/office/powerpoint/2010/main" val="8826049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FIRPTA</a:t>
            </a:r>
            <a:endParaRPr lang="en-US" sz="5400" b="1" dirty="0"/>
          </a:p>
        </p:txBody>
      </p:sp>
      <p:sp>
        <p:nvSpPr>
          <p:cNvPr id="3" name="Content Placeholder 2"/>
          <p:cNvSpPr>
            <a:spLocks noGrp="1"/>
          </p:cNvSpPr>
          <p:nvPr>
            <p:ph idx="1"/>
          </p:nvPr>
        </p:nvSpPr>
        <p:spPr>
          <a:xfrm>
            <a:off x="0" y="2209800"/>
            <a:ext cx="9144000" cy="4495800"/>
          </a:xfrm>
        </p:spPr>
        <p:txBody>
          <a:bodyPr>
            <a:normAutofit/>
          </a:bodyPr>
          <a:lstStyle/>
          <a:p>
            <a:r>
              <a:rPr lang="en-US" sz="3600" b="1" dirty="0"/>
              <a:t>DETERMINING </a:t>
            </a:r>
            <a:r>
              <a:rPr lang="en-US" sz="3600" b="1" dirty="0" smtClean="0"/>
              <a:t>WITHHOLDING </a:t>
            </a:r>
            <a:r>
              <a:rPr lang="en-US" sz="3600" b="1" dirty="0"/>
              <a:t>RATE. </a:t>
            </a:r>
            <a:endParaRPr lang="en-US" sz="3600" b="1" dirty="0" smtClean="0"/>
          </a:p>
          <a:p>
            <a:r>
              <a:rPr lang="en-US" sz="3600" dirty="0" smtClean="0"/>
              <a:t>If </a:t>
            </a:r>
            <a:r>
              <a:rPr lang="en-US" sz="3600" dirty="0"/>
              <a:t>all </a:t>
            </a:r>
            <a:r>
              <a:rPr lang="en-US" sz="3600" dirty="0" smtClean="0"/>
              <a:t>3 apply, then </a:t>
            </a:r>
            <a:r>
              <a:rPr lang="en-US" sz="3600" dirty="0"/>
              <a:t>the </a:t>
            </a:r>
            <a:r>
              <a:rPr lang="en-US" sz="3600" dirty="0" smtClean="0"/>
              <a:t>rate </a:t>
            </a:r>
            <a:r>
              <a:rPr lang="en-US" sz="3600" dirty="0"/>
              <a:t>is </a:t>
            </a:r>
            <a:r>
              <a:rPr lang="en-US" sz="3600" dirty="0" smtClean="0"/>
              <a:t>10%: </a:t>
            </a:r>
          </a:p>
          <a:p>
            <a:pPr lvl="1"/>
            <a:r>
              <a:rPr lang="en-US" sz="3600" dirty="0" smtClean="0"/>
              <a:t>Sales prices exceeds $300,000</a:t>
            </a:r>
            <a:r>
              <a:rPr lang="en-US" sz="3600" dirty="0"/>
              <a:t>, but does not exceed $1,000,000; AND </a:t>
            </a:r>
            <a:endParaRPr lang="en-US" sz="3600" dirty="0" smtClean="0"/>
          </a:p>
          <a:p>
            <a:pPr lvl="1"/>
            <a:r>
              <a:rPr lang="en-US" sz="3600" dirty="0"/>
              <a:t>P</a:t>
            </a:r>
            <a:r>
              <a:rPr lang="en-US" sz="3600" dirty="0" smtClean="0"/>
              <a:t>roperty </a:t>
            </a:r>
            <a:r>
              <a:rPr lang="en-US" sz="3600" dirty="0"/>
              <a:t>will be used by the buyer as a primary </a:t>
            </a:r>
            <a:r>
              <a:rPr lang="en-US" sz="3600" dirty="0" smtClean="0"/>
              <a:t>residence; AND </a:t>
            </a:r>
          </a:p>
          <a:p>
            <a:pPr lvl="1"/>
            <a:r>
              <a:rPr lang="en-US" sz="3600" dirty="0"/>
              <a:t>B</a:t>
            </a:r>
            <a:r>
              <a:rPr lang="en-US" sz="3600" dirty="0" smtClean="0"/>
              <a:t>uyer is an individual.</a:t>
            </a:r>
          </a:p>
          <a:p>
            <a:endParaRPr lang="en-US" sz="3600" dirty="0"/>
          </a:p>
          <a:p>
            <a:endParaRPr lang="en-US" sz="3600" dirty="0"/>
          </a:p>
        </p:txBody>
      </p:sp>
    </p:spTree>
    <p:extLst>
      <p:ext uri="{BB962C8B-B14F-4D97-AF65-F5344CB8AC3E}">
        <p14:creationId xmlns:p14="http://schemas.microsoft.com/office/powerpoint/2010/main" val="135584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EDUCATION</a:t>
            </a:r>
            <a:endParaRPr lang="en-US" sz="4800" b="1" dirty="0"/>
          </a:p>
        </p:txBody>
      </p:sp>
      <p:sp>
        <p:nvSpPr>
          <p:cNvPr id="3" name="Content Placeholder 2"/>
          <p:cNvSpPr>
            <a:spLocks noGrp="1"/>
          </p:cNvSpPr>
          <p:nvPr>
            <p:ph idx="1"/>
          </p:nvPr>
        </p:nvSpPr>
        <p:spPr>
          <a:xfrm>
            <a:off x="0" y="2336872"/>
            <a:ext cx="9144000" cy="4521127"/>
          </a:xfrm>
        </p:spPr>
        <p:txBody>
          <a:bodyPr>
            <a:normAutofit/>
          </a:bodyPr>
          <a:lstStyle/>
          <a:p>
            <a:r>
              <a:rPr lang="en-US" sz="3600" dirty="0" smtClean="0"/>
              <a:t>If Broker Takes Mandatory On Or Before December 31, 2016, Broker Will </a:t>
            </a:r>
            <a:r>
              <a:rPr lang="en-US" sz="3600" b="1" dirty="0" smtClean="0">
                <a:solidFill>
                  <a:srgbClr val="FFFF00"/>
                </a:solidFill>
              </a:rPr>
              <a:t>NOT </a:t>
            </a:r>
            <a:r>
              <a:rPr lang="en-US" sz="3600" dirty="0" smtClean="0"/>
              <a:t>Have To Take Core Course Until Next </a:t>
            </a:r>
            <a:r>
              <a:rPr lang="en-US" sz="3600" b="1" i="1" dirty="0" smtClean="0"/>
              <a:t>Licensing Cycle</a:t>
            </a:r>
          </a:p>
          <a:p>
            <a:r>
              <a:rPr lang="en-US" sz="3600" b="1" i="1" dirty="0" smtClean="0">
                <a:solidFill>
                  <a:srgbClr val="FFFF00"/>
                </a:solidFill>
              </a:rPr>
              <a:t>BROKERS RENEWING AFTER DEC. 31, 2016 WILL BE REQUIRED TO HAVE 36 HOURS WHEN THEY RENEW!!</a:t>
            </a:r>
          </a:p>
          <a:p>
            <a:endParaRPr lang="en-US" sz="2800" dirty="0" smtClean="0"/>
          </a:p>
        </p:txBody>
      </p:sp>
    </p:spTree>
    <p:extLst>
      <p:ext uri="{BB962C8B-B14F-4D97-AF65-F5344CB8AC3E}">
        <p14:creationId xmlns:p14="http://schemas.microsoft.com/office/powerpoint/2010/main" val="1396161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FIRPTA</a:t>
            </a:r>
            <a:endParaRPr lang="en-US" sz="5400" b="1" dirty="0"/>
          </a:p>
        </p:txBody>
      </p:sp>
      <p:sp>
        <p:nvSpPr>
          <p:cNvPr id="3" name="Content Placeholder 2"/>
          <p:cNvSpPr>
            <a:spLocks noGrp="1"/>
          </p:cNvSpPr>
          <p:nvPr>
            <p:ph idx="1"/>
          </p:nvPr>
        </p:nvSpPr>
        <p:spPr>
          <a:xfrm>
            <a:off x="0" y="2209800"/>
            <a:ext cx="9144000" cy="4495800"/>
          </a:xfrm>
        </p:spPr>
        <p:txBody>
          <a:bodyPr>
            <a:noAutofit/>
          </a:bodyPr>
          <a:lstStyle/>
          <a:p>
            <a:pPr lvl="1">
              <a:buFont typeface="Arial" charset="0"/>
              <a:buChar char="•"/>
            </a:pPr>
            <a:r>
              <a:rPr lang="en-US" sz="3200" dirty="0" smtClean="0"/>
              <a:t>If under $300,000, but not used as primary residence, withholding is 15%</a:t>
            </a:r>
          </a:p>
          <a:p>
            <a:pPr lvl="1">
              <a:buFont typeface="Arial" charset="0"/>
              <a:buChar char="•"/>
            </a:pPr>
            <a:r>
              <a:rPr lang="en-US" sz="3200" dirty="0" smtClean="0"/>
              <a:t>If between </a:t>
            </a:r>
            <a:r>
              <a:rPr lang="en-US" sz="3200" dirty="0"/>
              <a:t>$300,000 and $</a:t>
            </a:r>
            <a:r>
              <a:rPr lang="en-US" sz="3200" dirty="0" smtClean="0"/>
              <a:t>1 mil., </a:t>
            </a:r>
            <a:r>
              <a:rPr lang="en-US" sz="3200" dirty="0"/>
              <a:t>but </a:t>
            </a:r>
            <a:r>
              <a:rPr lang="en-US" sz="3200" dirty="0" smtClean="0"/>
              <a:t>buyer </a:t>
            </a:r>
            <a:r>
              <a:rPr lang="en-US" sz="3200" dirty="0"/>
              <a:t>is not an individual OR </a:t>
            </a:r>
            <a:r>
              <a:rPr lang="en-US" sz="3200" dirty="0" smtClean="0"/>
              <a:t>not using as </a:t>
            </a:r>
            <a:r>
              <a:rPr lang="en-US" sz="3200" dirty="0"/>
              <a:t>a primary residence, then the withholding rate is </a:t>
            </a:r>
            <a:r>
              <a:rPr lang="en-US" sz="3200" dirty="0" smtClean="0"/>
              <a:t>15% If exceeds </a:t>
            </a:r>
            <a:r>
              <a:rPr lang="en-US" sz="3200" dirty="0"/>
              <a:t>$1,000,000, then </a:t>
            </a:r>
            <a:r>
              <a:rPr lang="en-US" sz="3200" dirty="0" smtClean="0"/>
              <a:t>withholding </a:t>
            </a:r>
            <a:r>
              <a:rPr lang="en-US" sz="3200" dirty="0"/>
              <a:t>rate is </a:t>
            </a:r>
            <a:r>
              <a:rPr lang="en-US" sz="3200" dirty="0" smtClean="0"/>
              <a:t>15% </a:t>
            </a:r>
            <a:r>
              <a:rPr lang="en-US" sz="3200" b="1" i="1" dirty="0" smtClean="0"/>
              <a:t>regardless </a:t>
            </a:r>
            <a:r>
              <a:rPr lang="en-US" sz="3200" b="1" i="1" dirty="0"/>
              <a:t>of the type of buyer or the buyer’s intended use for the property. </a:t>
            </a:r>
            <a:endParaRPr lang="en-US" sz="3200" dirty="0"/>
          </a:p>
          <a:p>
            <a:endParaRPr lang="en-US" sz="3200" dirty="0"/>
          </a:p>
        </p:txBody>
      </p:sp>
    </p:spTree>
    <p:extLst>
      <p:ext uri="{BB962C8B-B14F-4D97-AF65-F5344CB8AC3E}">
        <p14:creationId xmlns:p14="http://schemas.microsoft.com/office/powerpoint/2010/main" val="4577525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ODDS AND ENDS</a:t>
            </a:r>
            <a:endParaRPr lang="en-US" sz="5400" b="1" dirty="0"/>
          </a:p>
        </p:txBody>
      </p:sp>
      <p:sp>
        <p:nvSpPr>
          <p:cNvPr id="3" name="Content Placeholder 2"/>
          <p:cNvSpPr>
            <a:spLocks noGrp="1"/>
          </p:cNvSpPr>
          <p:nvPr>
            <p:ph idx="1"/>
          </p:nvPr>
        </p:nvSpPr>
        <p:spPr>
          <a:xfrm>
            <a:off x="0" y="1981200"/>
            <a:ext cx="9144000" cy="4876800"/>
          </a:xfrm>
        </p:spPr>
        <p:txBody>
          <a:bodyPr/>
          <a:lstStyle/>
          <a:p>
            <a:pPr lvl="1">
              <a:buFont typeface="Wingdings" charset="2"/>
              <a:buChar char="§"/>
              <a:defRPr/>
            </a:pPr>
            <a:r>
              <a:rPr lang="en-US" sz="4000" dirty="0" smtClean="0"/>
              <a:t>AUCTIONS</a:t>
            </a:r>
            <a:endParaRPr lang="en-US" sz="4000" dirty="0"/>
          </a:p>
          <a:p>
            <a:pPr lvl="1">
              <a:buFont typeface="Wingdings" charset="2"/>
              <a:buChar char="§"/>
              <a:defRPr/>
            </a:pPr>
            <a:r>
              <a:rPr lang="en-US" sz="4000" dirty="0"/>
              <a:t> TITLE INSURANCE ON RECs</a:t>
            </a:r>
          </a:p>
          <a:p>
            <a:pPr lvl="1">
              <a:buFont typeface="Wingdings" charset="2"/>
              <a:buChar char="§"/>
              <a:defRPr/>
            </a:pPr>
            <a:r>
              <a:rPr lang="en-US" sz="4000" dirty="0"/>
              <a:t> PERSONAL INJURY  COVERAGE</a:t>
            </a:r>
          </a:p>
          <a:p>
            <a:pPr lvl="1">
              <a:buFont typeface="Wingdings" charset="2"/>
              <a:buChar char="§"/>
              <a:defRPr/>
            </a:pPr>
            <a:r>
              <a:rPr lang="en-US" sz="4000" dirty="0"/>
              <a:t> FHA - ELIGIBILITY DISCLOSURE</a:t>
            </a:r>
          </a:p>
          <a:p>
            <a:pPr lvl="1">
              <a:buFont typeface="Wingdings" charset="2"/>
              <a:buChar char="§"/>
              <a:defRPr/>
            </a:pPr>
            <a:r>
              <a:rPr lang="en-US" sz="4000" dirty="0"/>
              <a:t> BUILDING </a:t>
            </a:r>
            <a:r>
              <a:rPr lang="en-US" sz="4000" dirty="0" smtClean="0"/>
              <a:t>PERMITS</a:t>
            </a:r>
          </a:p>
          <a:p>
            <a:pPr lvl="1">
              <a:buFont typeface="Wingdings" charset="2"/>
              <a:buChar char="§"/>
              <a:defRPr/>
            </a:pPr>
            <a:r>
              <a:rPr lang="en-US" sz="4000" dirty="0" smtClean="0"/>
              <a:t> RESPA – SECTION 9</a:t>
            </a:r>
          </a:p>
          <a:p>
            <a:pPr lvl="1">
              <a:buFont typeface="Wingdings" charset="2"/>
              <a:buChar char="§"/>
              <a:defRPr/>
            </a:pPr>
            <a:r>
              <a:rPr lang="en-US" sz="4000" dirty="0" smtClean="0"/>
              <a:t> SOLAR PANELS</a:t>
            </a:r>
            <a:endParaRPr lang="en-US" sz="3600" dirty="0"/>
          </a:p>
          <a:p>
            <a:endParaRPr lang="en-US" sz="3600" dirty="0"/>
          </a:p>
        </p:txBody>
      </p:sp>
    </p:spTree>
    <p:extLst>
      <p:ext uri="{BB962C8B-B14F-4D97-AF65-F5344CB8AC3E}">
        <p14:creationId xmlns:p14="http://schemas.microsoft.com/office/powerpoint/2010/main" val="13449517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NATIONAL ISSUES</a:t>
            </a:r>
            <a:endParaRPr lang="en-US" sz="5400" b="1" dirty="0"/>
          </a:p>
        </p:txBody>
      </p:sp>
      <p:sp>
        <p:nvSpPr>
          <p:cNvPr id="3" name="Content Placeholder 2"/>
          <p:cNvSpPr>
            <a:spLocks noGrp="1"/>
          </p:cNvSpPr>
          <p:nvPr>
            <p:ph idx="1"/>
          </p:nvPr>
        </p:nvSpPr>
        <p:spPr>
          <a:xfrm>
            <a:off x="0" y="1981200"/>
            <a:ext cx="9144000" cy="4876800"/>
          </a:xfrm>
        </p:spPr>
        <p:txBody>
          <a:bodyPr>
            <a:normAutofit fontScale="92500"/>
          </a:bodyPr>
          <a:lstStyle/>
          <a:p>
            <a:pPr>
              <a:buFont typeface="Wingdings" charset="2"/>
              <a:buChar char="§"/>
            </a:pPr>
            <a:r>
              <a:rPr lang="en-US" sz="3600" dirty="0" smtClean="0">
                <a:solidFill>
                  <a:srgbClr val="FFFF00"/>
                </a:solidFill>
              </a:rPr>
              <a:t>DEPT</a:t>
            </a:r>
            <a:r>
              <a:rPr lang="en-US" sz="3600" dirty="0">
                <a:solidFill>
                  <a:srgbClr val="FFFF00"/>
                </a:solidFill>
              </a:rPr>
              <a:t>. OF LABOR RULES</a:t>
            </a:r>
          </a:p>
          <a:p>
            <a:pPr lvl="1">
              <a:buFont typeface="Wingdings" charset="2"/>
              <a:buChar char="§"/>
            </a:pPr>
            <a:r>
              <a:rPr lang="en-US" sz="3600" dirty="0" smtClean="0">
                <a:solidFill>
                  <a:srgbClr val="FFFF00"/>
                </a:solidFill>
              </a:rPr>
              <a:t> IF NO OVERTIME, EMPLOYEE MUST MAKE AT LEAST $47,476 ANNUALLY – INCREASED FROM $23,660</a:t>
            </a:r>
          </a:p>
          <a:p>
            <a:pPr lvl="1">
              <a:buFont typeface="Wingdings" charset="2"/>
              <a:buChar char="§"/>
            </a:pPr>
            <a:r>
              <a:rPr lang="en-US" sz="3600" dirty="0" smtClean="0">
                <a:solidFill>
                  <a:srgbClr val="FFFF00"/>
                </a:solidFill>
              </a:rPr>
              <a:t>AUTO UPDATES EVERY THREE YEARS</a:t>
            </a:r>
          </a:p>
          <a:p>
            <a:pPr lvl="1">
              <a:buFont typeface="Wingdings" charset="2"/>
              <a:buChar char="§"/>
            </a:pPr>
            <a:r>
              <a:rPr lang="en-US" sz="3600" dirty="0" smtClean="0">
                <a:solidFill>
                  <a:srgbClr val="FFFF00"/>
                </a:solidFill>
              </a:rPr>
              <a:t>MAY SATISFY UP TO 10% OF MINIMUM SALARY LEVEL WITH NON-DISCRETIONARY PAYMENTS, BONUSES AND COMMISSIONS – MUST BE MADE AT LEAST QUARTERLY</a:t>
            </a:r>
          </a:p>
          <a:p>
            <a:pPr lvl="1">
              <a:buFont typeface="Wingdings" charset="2"/>
              <a:buChar char="§"/>
            </a:pPr>
            <a:r>
              <a:rPr lang="en-US" sz="3600" dirty="0" smtClean="0">
                <a:solidFill>
                  <a:srgbClr val="FFFF00"/>
                </a:solidFill>
              </a:rPr>
              <a:t>EFFECTIVE DATE DEC. 1, 2016</a:t>
            </a:r>
            <a:endParaRPr lang="en-US" sz="3600" dirty="0">
              <a:solidFill>
                <a:srgbClr val="FFFF00"/>
              </a:solidFill>
            </a:endParaRPr>
          </a:p>
        </p:txBody>
      </p:sp>
    </p:spTree>
    <p:extLst>
      <p:ext uri="{BB962C8B-B14F-4D97-AF65-F5344CB8AC3E}">
        <p14:creationId xmlns:p14="http://schemas.microsoft.com/office/powerpoint/2010/main" val="10866838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NEW DRONE REGS</a:t>
            </a:r>
            <a:endParaRPr lang="en-US" sz="5400" b="1" dirty="0"/>
          </a:p>
        </p:txBody>
      </p:sp>
      <p:sp>
        <p:nvSpPr>
          <p:cNvPr id="3" name="Content Placeholder 2"/>
          <p:cNvSpPr>
            <a:spLocks noGrp="1"/>
          </p:cNvSpPr>
          <p:nvPr>
            <p:ph idx="1"/>
          </p:nvPr>
        </p:nvSpPr>
        <p:spPr>
          <a:xfrm>
            <a:off x="0" y="1981200"/>
            <a:ext cx="9144000" cy="4876800"/>
          </a:xfrm>
        </p:spPr>
        <p:txBody>
          <a:bodyPr/>
          <a:lstStyle/>
          <a:p>
            <a:pPr lvl="1">
              <a:buFont typeface="Wingdings" charset="2"/>
              <a:buChar char="§"/>
            </a:pPr>
            <a:r>
              <a:rPr lang="en-US" sz="3600" dirty="0" smtClean="0">
                <a:solidFill>
                  <a:srgbClr val="FFFF00"/>
                </a:solidFill>
              </a:rPr>
              <a:t> SMALL UNMANNED AIRCRAFT SYSTEM  (UAS)– LESS THAN 55 LBS.</a:t>
            </a:r>
            <a:endParaRPr lang="en-US" sz="3600" dirty="0">
              <a:solidFill>
                <a:srgbClr val="FFFF00"/>
              </a:solidFill>
            </a:endParaRPr>
          </a:p>
          <a:p>
            <a:pPr lvl="1">
              <a:buFont typeface="Wingdings" charset="2"/>
              <a:buChar char="§"/>
            </a:pPr>
            <a:r>
              <a:rPr lang="en-US" sz="3600" dirty="0">
                <a:solidFill>
                  <a:srgbClr val="FFFF00"/>
                </a:solidFill>
              </a:rPr>
              <a:t> </a:t>
            </a:r>
            <a:r>
              <a:rPr lang="en-US" sz="3600" dirty="0" smtClean="0">
                <a:solidFill>
                  <a:srgbClr val="FFFF00"/>
                </a:solidFill>
              </a:rPr>
              <a:t>EFFECTIVE AUGUST 29, 2016</a:t>
            </a:r>
          </a:p>
          <a:p>
            <a:pPr lvl="1">
              <a:buFont typeface="Wingdings" charset="2"/>
              <a:buChar char="§"/>
            </a:pPr>
            <a:r>
              <a:rPr lang="en-US" sz="3600" dirty="0" smtClean="0">
                <a:solidFill>
                  <a:srgbClr val="FFFF00"/>
                </a:solidFill>
              </a:rPr>
              <a:t> REMOTE PILOT CERTIFICATE W/UAS  CERTIFICATION – NO 333 WAIVER – NO PILOTS LICENSE REQUIRED</a:t>
            </a:r>
          </a:p>
          <a:p>
            <a:pPr lvl="1">
              <a:buFont typeface="Wingdings" charset="2"/>
              <a:buChar char="§"/>
            </a:pPr>
            <a:r>
              <a:rPr lang="en-US" sz="3600" dirty="0" smtClean="0">
                <a:solidFill>
                  <a:srgbClr val="FFFF00"/>
                </a:solidFill>
              </a:rPr>
              <a:t>VISUAL LINE OF SIGHT</a:t>
            </a:r>
          </a:p>
          <a:p>
            <a:pPr lvl="1">
              <a:buFont typeface="Wingdings" charset="2"/>
              <a:buChar char="§"/>
            </a:pPr>
            <a:r>
              <a:rPr lang="en-US" sz="3600" dirty="0" smtClean="0">
                <a:solidFill>
                  <a:srgbClr val="FFFF00"/>
                </a:solidFill>
              </a:rPr>
              <a:t>DAYLIGHT OPERATIONS ONLY</a:t>
            </a:r>
          </a:p>
          <a:p>
            <a:pPr lvl="1">
              <a:buFont typeface="Wingdings" charset="2"/>
              <a:buChar char="§"/>
            </a:pPr>
            <a:r>
              <a:rPr lang="en-US" sz="3600" dirty="0" smtClean="0">
                <a:solidFill>
                  <a:srgbClr val="FFFF00"/>
                </a:solidFill>
              </a:rPr>
              <a:t>NO OPERATIONS OVER PERSONS </a:t>
            </a:r>
          </a:p>
          <a:p>
            <a:pPr lvl="1">
              <a:buFont typeface="Wingdings" charset="2"/>
              <a:buChar char="§"/>
            </a:pPr>
            <a:endParaRPr lang="en-US" sz="3600" dirty="0">
              <a:solidFill>
                <a:srgbClr val="FFFF00"/>
              </a:solidFill>
            </a:endParaRPr>
          </a:p>
        </p:txBody>
      </p:sp>
    </p:spTree>
    <p:extLst>
      <p:ext uri="{BB962C8B-B14F-4D97-AF65-F5344CB8AC3E}">
        <p14:creationId xmlns:p14="http://schemas.microsoft.com/office/powerpoint/2010/main" val="14297756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rmAutofit/>
          </a:bodyPr>
          <a:lstStyle/>
          <a:p>
            <a:pPr lvl="1" algn="ctr"/>
            <a:r>
              <a:rPr lang="en-US" sz="4400" dirty="0" smtClean="0">
                <a:solidFill>
                  <a:srgbClr val="FFFF00"/>
                </a:solidFill>
                <a:latin typeface="+mj-lt"/>
              </a:rPr>
              <a:t>REMOTE PILOT CERTIFICATE </a:t>
            </a:r>
          </a:p>
        </p:txBody>
      </p:sp>
      <p:sp>
        <p:nvSpPr>
          <p:cNvPr id="3" name="Content Placeholder 2"/>
          <p:cNvSpPr>
            <a:spLocks noGrp="1"/>
          </p:cNvSpPr>
          <p:nvPr>
            <p:ph idx="1"/>
          </p:nvPr>
        </p:nvSpPr>
        <p:spPr>
          <a:xfrm>
            <a:off x="0" y="1981200"/>
            <a:ext cx="9144000" cy="4876800"/>
          </a:xfrm>
        </p:spPr>
        <p:txBody>
          <a:bodyPr>
            <a:normAutofit/>
          </a:bodyPr>
          <a:lstStyle/>
          <a:p>
            <a:pPr lvl="1">
              <a:buFont typeface="Wingdings" charset="2"/>
              <a:buChar char="§"/>
            </a:pPr>
            <a:r>
              <a:rPr lang="en-US" sz="4000" dirty="0" smtClean="0"/>
              <a:t> at </a:t>
            </a:r>
            <a:r>
              <a:rPr lang="en-US" sz="4000" dirty="0"/>
              <a:t>least 16 years old; </a:t>
            </a:r>
            <a:endParaRPr lang="en-US" sz="4000" dirty="0" smtClean="0"/>
          </a:p>
          <a:p>
            <a:pPr lvl="1">
              <a:buFont typeface="Wingdings" charset="2"/>
              <a:buChar char="§"/>
            </a:pPr>
            <a:r>
              <a:rPr lang="en-US" sz="4000" dirty="0"/>
              <a:t> </a:t>
            </a:r>
            <a:r>
              <a:rPr lang="en-US" sz="4000" dirty="0" smtClean="0"/>
              <a:t>able </a:t>
            </a:r>
            <a:r>
              <a:rPr lang="en-US" sz="4000" dirty="0"/>
              <a:t>to read, write, and understand the English language; </a:t>
            </a:r>
            <a:endParaRPr lang="en-US" sz="4000" dirty="0" smtClean="0"/>
          </a:p>
          <a:p>
            <a:pPr lvl="1">
              <a:buFont typeface="Wingdings" charset="2"/>
              <a:buChar char="§"/>
            </a:pPr>
            <a:r>
              <a:rPr lang="en-US" sz="4000" dirty="0"/>
              <a:t> </a:t>
            </a:r>
            <a:r>
              <a:rPr lang="en-US" sz="4000" dirty="0" smtClean="0"/>
              <a:t>in </a:t>
            </a:r>
            <a:r>
              <a:rPr lang="en-US" sz="4000" dirty="0"/>
              <a:t>a physical and mental condition that allows for the safe operation of </a:t>
            </a:r>
            <a:r>
              <a:rPr lang="en-US" sz="4000" dirty="0" smtClean="0"/>
              <a:t>UAS</a:t>
            </a:r>
            <a:r>
              <a:rPr lang="en-US" sz="4000" dirty="0"/>
              <a:t>; </a:t>
            </a:r>
            <a:endParaRPr lang="en-US" sz="4000" dirty="0" smtClean="0"/>
          </a:p>
          <a:p>
            <a:pPr lvl="1">
              <a:buFont typeface="Wingdings" charset="2"/>
              <a:buChar char="§"/>
            </a:pPr>
            <a:r>
              <a:rPr lang="en-US" sz="4000" dirty="0"/>
              <a:t> </a:t>
            </a:r>
            <a:r>
              <a:rPr lang="en-US" sz="4000" dirty="0" smtClean="0"/>
              <a:t>pass </a:t>
            </a:r>
            <a:r>
              <a:rPr lang="en-US" sz="4000" dirty="0"/>
              <a:t>an initial aeronautical knowledge </a:t>
            </a:r>
            <a:r>
              <a:rPr lang="en-US" sz="4000" dirty="0" smtClean="0"/>
              <a:t>test</a:t>
            </a:r>
            <a:endParaRPr lang="en-US" sz="4000" dirty="0">
              <a:solidFill>
                <a:srgbClr val="FFFF00"/>
              </a:solidFill>
            </a:endParaRPr>
          </a:p>
        </p:txBody>
      </p:sp>
    </p:spTree>
    <p:extLst>
      <p:ext uri="{BB962C8B-B14F-4D97-AF65-F5344CB8AC3E}">
        <p14:creationId xmlns:p14="http://schemas.microsoft.com/office/powerpoint/2010/main" val="14327317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BEST PRACTICES</a:t>
            </a:r>
            <a:endParaRPr lang="en-US" sz="5400" b="1" dirty="0"/>
          </a:p>
        </p:txBody>
      </p:sp>
      <p:sp>
        <p:nvSpPr>
          <p:cNvPr id="3" name="Content Placeholder 2"/>
          <p:cNvSpPr>
            <a:spLocks noGrp="1"/>
          </p:cNvSpPr>
          <p:nvPr>
            <p:ph idx="1"/>
          </p:nvPr>
        </p:nvSpPr>
        <p:spPr>
          <a:xfrm>
            <a:off x="0" y="1981200"/>
            <a:ext cx="9144000" cy="4876800"/>
          </a:xfrm>
        </p:spPr>
        <p:txBody>
          <a:bodyPr>
            <a:noAutofit/>
          </a:bodyPr>
          <a:lstStyle/>
          <a:p>
            <a:pPr>
              <a:spcBef>
                <a:spcPts val="0"/>
              </a:spcBef>
              <a:buFont typeface="Arial" charset="0"/>
              <a:buChar char="•"/>
            </a:pPr>
            <a:r>
              <a:rPr lang="en-US" sz="3600" dirty="0" smtClean="0"/>
              <a:t>Tell other people you’ll be taking pictures or video of them before you do.</a:t>
            </a:r>
          </a:p>
          <a:p>
            <a:pPr>
              <a:spcBef>
                <a:spcPts val="0"/>
              </a:spcBef>
              <a:buFont typeface="Arial" charset="0"/>
              <a:buChar char="•"/>
            </a:pPr>
            <a:endParaRPr lang="en-US" sz="3600" dirty="0" smtClean="0"/>
          </a:p>
          <a:p>
            <a:pPr>
              <a:spcBef>
                <a:spcPts val="0"/>
              </a:spcBef>
              <a:buFont typeface="Arial" charset="0"/>
              <a:buChar char="•"/>
            </a:pPr>
            <a:r>
              <a:rPr lang="en-US" sz="3600" dirty="0" smtClean="0"/>
              <a:t>If you think someone has a reasonable expectation of privacy, don’t</a:t>
            </a:r>
            <a:r>
              <a:rPr lang="en-US" sz="3600" dirty="0"/>
              <a:t> </a:t>
            </a:r>
            <a:r>
              <a:rPr lang="en-US" sz="3600" dirty="0" smtClean="0"/>
              <a:t>violate </a:t>
            </a:r>
            <a:r>
              <a:rPr lang="en-US" sz="3600" dirty="0"/>
              <a:t>that privacy by taking </a:t>
            </a:r>
            <a:r>
              <a:rPr lang="en-US" sz="3600" dirty="0" smtClean="0"/>
              <a:t>pictures, video, etc.</a:t>
            </a:r>
          </a:p>
          <a:p>
            <a:pPr marL="0" indent="0">
              <a:spcBef>
                <a:spcPts val="0"/>
              </a:spcBef>
              <a:buNone/>
            </a:pPr>
            <a:endParaRPr lang="en-US" sz="3600" dirty="0" smtClean="0"/>
          </a:p>
          <a:p>
            <a:pPr>
              <a:spcBef>
                <a:spcPts val="0"/>
              </a:spcBef>
              <a:buFont typeface="Arial" charset="0"/>
              <a:buChar char="•"/>
            </a:pPr>
            <a:r>
              <a:rPr lang="en-US" sz="3600" dirty="0" smtClean="0"/>
              <a:t>Don’t fly </a:t>
            </a:r>
            <a:r>
              <a:rPr lang="en-US" sz="3600" dirty="0"/>
              <a:t>over </a:t>
            </a:r>
            <a:r>
              <a:rPr lang="en-US" sz="3600" dirty="0" smtClean="0"/>
              <a:t>other people’s</a:t>
            </a:r>
            <a:r>
              <a:rPr lang="en-US" sz="3600" dirty="0"/>
              <a:t> </a:t>
            </a:r>
            <a:r>
              <a:rPr lang="en-US" sz="3600" dirty="0" smtClean="0"/>
              <a:t>private </a:t>
            </a:r>
            <a:r>
              <a:rPr lang="en-US" sz="3600" dirty="0"/>
              <a:t>property </a:t>
            </a:r>
            <a:r>
              <a:rPr lang="en-US" sz="3600" dirty="0" smtClean="0"/>
              <a:t>without permission </a:t>
            </a:r>
            <a:r>
              <a:rPr lang="en-US" sz="3600" dirty="0"/>
              <a:t>if </a:t>
            </a:r>
            <a:r>
              <a:rPr lang="en-US" sz="3600" dirty="0" smtClean="0"/>
              <a:t>avoidable.</a:t>
            </a:r>
          </a:p>
        </p:txBody>
      </p:sp>
    </p:spTree>
    <p:extLst>
      <p:ext uri="{BB962C8B-B14F-4D97-AF65-F5344CB8AC3E}">
        <p14:creationId xmlns:p14="http://schemas.microsoft.com/office/powerpoint/2010/main" val="16853734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FHA CONDO RULES</a:t>
            </a:r>
            <a:endParaRPr lang="en-US" sz="5400" b="1" dirty="0"/>
          </a:p>
        </p:txBody>
      </p:sp>
      <p:sp>
        <p:nvSpPr>
          <p:cNvPr id="3" name="Content Placeholder 2"/>
          <p:cNvSpPr>
            <a:spLocks noGrp="1"/>
          </p:cNvSpPr>
          <p:nvPr>
            <p:ph idx="1"/>
          </p:nvPr>
        </p:nvSpPr>
        <p:spPr>
          <a:xfrm>
            <a:off x="0" y="1981200"/>
            <a:ext cx="9144000" cy="4876800"/>
          </a:xfrm>
        </p:spPr>
        <p:txBody>
          <a:bodyPr/>
          <a:lstStyle/>
          <a:p>
            <a:pPr lvl="1">
              <a:buFont typeface="Wingdings" charset="2"/>
              <a:buChar char="§"/>
            </a:pPr>
            <a:r>
              <a:rPr lang="en-US" sz="3600" dirty="0" smtClean="0">
                <a:solidFill>
                  <a:srgbClr val="FFFF00"/>
                </a:solidFill>
              </a:rPr>
              <a:t>   </a:t>
            </a:r>
            <a:endParaRPr lang="en-US" sz="3600" dirty="0">
              <a:solidFill>
                <a:srgbClr val="FFFF00"/>
              </a:solidFill>
            </a:endParaRPr>
          </a:p>
          <a:p>
            <a:pPr lvl="1">
              <a:buFont typeface="Wingdings" charset="2"/>
              <a:buChar char="§"/>
            </a:pPr>
            <a:r>
              <a:rPr lang="en-US" sz="3600" dirty="0">
                <a:solidFill>
                  <a:srgbClr val="FFFF00"/>
                </a:solidFill>
              </a:rPr>
              <a:t>  </a:t>
            </a:r>
          </a:p>
        </p:txBody>
      </p:sp>
      <p:sp>
        <p:nvSpPr>
          <p:cNvPr id="4" name="Rectangle 3"/>
          <p:cNvSpPr/>
          <p:nvPr/>
        </p:nvSpPr>
        <p:spPr>
          <a:xfrm>
            <a:off x="0" y="1997839"/>
            <a:ext cx="9144000" cy="4524315"/>
          </a:xfrm>
          <a:prstGeom prst="rect">
            <a:avLst/>
          </a:prstGeom>
        </p:spPr>
        <p:txBody>
          <a:bodyPr wrap="square">
            <a:spAutoFit/>
          </a:bodyPr>
          <a:lstStyle/>
          <a:p>
            <a:pPr>
              <a:buChar char="•"/>
            </a:pPr>
            <a:r>
              <a:rPr lang="en-US" sz="3600" dirty="0" smtClean="0">
                <a:solidFill>
                  <a:srgbClr val="FFFF00"/>
                </a:solidFill>
                <a:latin typeface="+mj-lt"/>
              </a:rPr>
              <a:t>Reduces FHA </a:t>
            </a:r>
            <a:r>
              <a:rPr lang="en-US" sz="3600" dirty="0">
                <a:solidFill>
                  <a:srgbClr val="FFFF00"/>
                </a:solidFill>
                <a:latin typeface="+mj-lt"/>
              </a:rPr>
              <a:t>condo </a:t>
            </a:r>
            <a:r>
              <a:rPr lang="en-US" sz="3600" dirty="0" smtClean="0">
                <a:solidFill>
                  <a:srgbClr val="FFFF00"/>
                </a:solidFill>
                <a:latin typeface="+mj-lt"/>
              </a:rPr>
              <a:t>owner-occupancy ratio </a:t>
            </a:r>
            <a:r>
              <a:rPr lang="en-US" sz="3600" dirty="0">
                <a:solidFill>
                  <a:srgbClr val="FFFF00"/>
                </a:solidFill>
                <a:latin typeface="+mj-lt"/>
              </a:rPr>
              <a:t>to 35%, unless FHA takes alternative action within 90 </a:t>
            </a:r>
            <a:r>
              <a:rPr lang="en-US" sz="3600" dirty="0" smtClean="0">
                <a:solidFill>
                  <a:srgbClr val="FFFF00"/>
                </a:solidFill>
                <a:latin typeface="+mj-lt"/>
              </a:rPr>
              <a:t>days from Aug 24th</a:t>
            </a:r>
            <a:endParaRPr lang="en-US" sz="3600" dirty="0">
              <a:solidFill>
                <a:srgbClr val="FFFF00"/>
              </a:solidFill>
              <a:latin typeface="+mj-lt"/>
            </a:endParaRPr>
          </a:p>
          <a:p>
            <a:pPr>
              <a:buChar char="•"/>
            </a:pPr>
            <a:r>
              <a:rPr lang="en-US" sz="3600" dirty="0" smtClean="0">
                <a:latin typeface="+mj-lt"/>
              </a:rPr>
              <a:t>Directs </a:t>
            </a:r>
            <a:r>
              <a:rPr lang="en-US" sz="3600" dirty="0">
                <a:latin typeface="+mj-lt"/>
              </a:rPr>
              <a:t>FHA to streamline the condo re-certification process.</a:t>
            </a:r>
          </a:p>
          <a:p>
            <a:pPr>
              <a:buChar char="•"/>
            </a:pPr>
            <a:r>
              <a:rPr lang="en-US" sz="3600" dirty="0" smtClean="0">
                <a:solidFill>
                  <a:srgbClr val="FFFF00"/>
                </a:solidFill>
                <a:latin typeface="+mj-lt"/>
              </a:rPr>
              <a:t>Provides </a:t>
            </a:r>
            <a:r>
              <a:rPr lang="en-US" sz="3600" dirty="0">
                <a:solidFill>
                  <a:srgbClr val="FFFF00"/>
                </a:solidFill>
                <a:latin typeface="+mj-lt"/>
              </a:rPr>
              <a:t>more flexibility for mixed use buildings.</a:t>
            </a:r>
          </a:p>
          <a:p>
            <a:pPr>
              <a:buChar char="•"/>
            </a:pPr>
            <a:r>
              <a:rPr lang="en-US" sz="3600" dirty="0" smtClean="0">
                <a:latin typeface="+mj-lt"/>
              </a:rPr>
              <a:t>Directs FHA to allow small transfer fees </a:t>
            </a:r>
            <a:endParaRPr lang="en-US" sz="3600" dirty="0">
              <a:latin typeface="+mj-lt"/>
            </a:endParaRPr>
          </a:p>
        </p:txBody>
      </p:sp>
    </p:spTree>
    <p:extLst>
      <p:ext uri="{BB962C8B-B14F-4D97-AF65-F5344CB8AC3E}">
        <p14:creationId xmlns:p14="http://schemas.microsoft.com/office/powerpoint/2010/main" val="3607379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lnSpc>
                <a:spcPct val="90000"/>
              </a:lnSpc>
              <a:spcBef>
                <a:spcPct val="0"/>
              </a:spcBef>
            </a:pPr>
            <a:r>
              <a:rPr lang="en-US" sz="3600" dirty="0" smtClean="0">
                <a:solidFill>
                  <a:srgbClr val="FFFF00"/>
                </a:solidFill>
              </a:rPr>
              <a:t/>
            </a:r>
            <a:br>
              <a:rPr lang="en-US" sz="3600" dirty="0" smtClean="0">
                <a:solidFill>
                  <a:srgbClr val="FFFF00"/>
                </a:solidFill>
              </a:rPr>
            </a:br>
            <a:r>
              <a:rPr lang="en-US" sz="4400" b="1" dirty="0" smtClean="0">
                <a:solidFill>
                  <a:srgbClr val="FFFF00"/>
                </a:solidFill>
                <a:latin typeface="+mn-lt"/>
              </a:rPr>
              <a:t>FHAA DISPARATE </a:t>
            </a:r>
            <a:br>
              <a:rPr lang="en-US" sz="4400" b="1" dirty="0" smtClean="0">
                <a:solidFill>
                  <a:srgbClr val="FFFF00"/>
                </a:solidFill>
                <a:latin typeface="+mn-lt"/>
              </a:rPr>
            </a:br>
            <a:r>
              <a:rPr lang="en-US" sz="4400" b="1" dirty="0" smtClean="0">
                <a:solidFill>
                  <a:srgbClr val="FFFF00"/>
                </a:solidFill>
                <a:latin typeface="+mn-lt"/>
              </a:rPr>
              <a:t>IMPACT GUIDANCE</a:t>
            </a:r>
            <a:br>
              <a:rPr lang="en-US" sz="4400" b="1" dirty="0" smtClean="0">
                <a:solidFill>
                  <a:srgbClr val="FFFF00"/>
                </a:solidFill>
                <a:latin typeface="+mn-lt"/>
              </a:rPr>
            </a:br>
            <a:endParaRPr lang="en-US" sz="4400" b="1" dirty="0">
              <a:latin typeface="+mn-lt"/>
            </a:endParaRPr>
          </a:p>
        </p:txBody>
      </p:sp>
      <p:sp>
        <p:nvSpPr>
          <p:cNvPr id="3" name="Content Placeholder 2"/>
          <p:cNvSpPr>
            <a:spLocks noGrp="1"/>
          </p:cNvSpPr>
          <p:nvPr>
            <p:ph idx="1"/>
          </p:nvPr>
        </p:nvSpPr>
        <p:spPr>
          <a:xfrm>
            <a:off x="0" y="1981200"/>
            <a:ext cx="9144000" cy="4876800"/>
          </a:xfrm>
        </p:spPr>
        <p:txBody>
          <a:bodyPr/>
          <a:lstStyle/>
          <a:p>
            <a:pPr marL="457200" lvl="1" indent="0">
              <a:buNone/>
            </a:pPr>
            <a:r>
              <a:rPr lang="en-US" sz="3600" dirty="0" smtClean="0">
                <a:solidFill>
                  <a:srgbClr val="FFFF00"/>
                </a:solidFill>
              </a:rPr>
              <a:t>  </a:t>
            </a:r>
            <a:endParaRPr lang="en-US" sz="36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876800"/>
          </a:xfrm>
          <a:prstGeom prst="rect">
            <a:avLst/>
          </a:prstGeom>
        </p:spPr>
      </p:pic>
    </p:spTree>
    <p:extLst>
      <p:ext uri="{BB962C8B-B14F-4D97-AF65-F5344CB8AC3E}">
        <p14:creationId xmlns:p14="http://schemas.microsoft.com/office/powerpoint/2010/main" val="7270050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lnSpc>
                <a:spcPct val="90000"/>
              </a:lnSpc>
              <a:spcBef>
                <a:spcPct val="0"/>
              </a:spcBef>
            </a:pPr>
            <a:r>
              <a:rPr lang="en-US" sz="3600" dirty="0" smtClean="0">
                <a:solidFill>
                  <a:srgbClr val="FFFF00"/>
                </a:solidFill>
              </a:rPr>
              <a:t/>
            </a:r>
            <a:br>
              <a:rPr lang="en-US" sz="3600" dirty="0" smtClean="0">
                <a:solidFill>
                  <a:srgbClr val="FFFF00"/>
                </a:solidFill>
              </a:rPr>
            </a:br>
            <a:r>
              <a:rPr lang="en-US" sz="4400" b="1" dirty="0" smtClean="0">
                <a:solidFill>
                  <a:srgbClr val="FFFF00"/>
                </a:solidFill>
                <a:latin typeface="+mn-lt"/>
              </a:rPr>
              <a:t>FHAA DISPARATE </a:t>
            </a:r>
            <a:br>
              <a:rPr lang="en-US" sz="4400" b="1" dirty="0" smtClean="0">
                <a:solidFill>
                  <a:srgbClr val="FFFF00"/>
                </a:solidFill>
                <a:latin typeface="+mn-lt"/>
              </a:rPr>
            </a:br>
            <a:r>
              <a:rPr lang="en-US" sz="4400" b="1" dirty="0" smtClean="0">
                <a:solidFill>
                  <a:srgbClr val="FFFF00"/>
                </a:solidFill>
                <a:latin typeface="+mn-lt"/>
              </a:rPr>
              <a:t>IMPACT GUIDANCE</a:t>
            </a:r>
            <a:br>
              <a:rPr lang="en-US" sz="4400" b="1" dirty="0" smtClean="0">
                <a:solidFill>
                  <a:srgbClr val="FFFF00"/>
                </a:solidFill>
                <a:latin typeface="+mn-lt"/>
              </a:rPr>
            </a:br>
            <a:endParaRPr lang="en-US" sz="4400" b="1" dirty="0">
              <a:latin typeface="+mn-lt"/>
            </a:endParaRPr>
          </a:p>
        </p:txBody>
      </p:sp>
      <p:sp>
        <p:nvSpPr>
          <p:cNvPr id="3" name="Content Placeholder 2"/>
          <p:cNvSpPr>
            <a:spLocks noGrp="1"/>
          </p:cNvSpPr>
          <p:nvPr>
            <p:ph idx="1"/>
          </p:nvPr>
        </p:nvSpPr>
        <p:spPr>
          <a:xfrm>
            <a:off x="0" y="1981200"/>
            <a:ext cx="9144000" cy="4876800"/>
          </a:xfrm>
        </p:spPr>
        <p:txBody>
          <a:bodyPr/>
          <a:lstStyle/>
          <a:p>
            <a:pPr marL="457200" lvl="1" indent="0">
              <a:buNone/>
            </a:pPr>
            <a:r>
              <a:rPr lang="en-US" sz="3600" dirty="0" smtClean="0">
                <a:solidFill>
                  <a:srgbClr val="FFFF00"/>
                </a:solidFill>
              </a:rPr>
              <a:t>  </a:t>
            </a:r>
            <a:endParaRPr lang="en-US" sz="36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876800"/>
          </a:xfrm>
          <a:prstGeom prst="rect">
            <a:avLst/>
          </a:prstGeom>
        </p:spPr>
      </p:pic>
    </p:spTree>
    <p:extLst>
      <p:ext uri="{BB962C8B-B14F-4D97-AF65-F5344CB8AC3E}">
        <p14:creationId xmlns:p14="http://schemas.microsoft.com/office/powerpoint/2010/main" val="3809345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lnSpc>
                <a:spcPct val="90000"/>
              </a:lnSpc>
              <a:spcBef>
                <a:spcPct val="0"/>
              </a:spcBef>
            </a:pPr>
            <a:r>
              <a:rPr lang="en-US" sz="3600" dirty="0" smtClean="0">
                <a:solidFill>
                  <a:srgbClr val="FFFF00"/>
                </a:solidFill>
              </a:rPr>
              <a:t/>
            </a:r>
            <a:br>
              <a:rPr lang="en-US" sz="3600" dirty="0" smtClean="0">
                <a:solidFill>
                  <a:srgbClr val="FFFF00"/>
                </a:solidFill>
              </a:rPr>
            </a:br>
            <a:r>
              <a:rPr lang="en-US" sz="4400" b="1" dirty="0" smtClean="0">
                <a:solidFill>
                  <a:srgbClr val="FFFF00"/>
                </a:solidFill>
                <a:latin typeface="+mn-lt"/>
              </a:rPr>
              <a:t>FHAA DISPARATE </a:t>
            </a:r>
            <a:br>
              <a:rPr lang="en-US" sz="4400" b="1" dirty="0" smtClean="0">
                <a:solidFill>
                  <a:srgbClr val="FFFF00"/>
                </a:solidFill>
                <a:latin typeface="+mn-lt"/>
              </a:rPr>
            </a:br>
            <a:r>
              <a:rPr lang="en-US" sz="4400" b="1" dirty="0" smtClean="0">
                <a:solidFill>
                  <a:srgbClr val="FFFF00"/>
                </a:solidFill>
                <a:latin typeface="+mn-lt"/>
              </a:rPr>
              <a:t>IMPACT GUIDANCE</a:t>
            </a:r>
            <a:br>
              <a:rPr lang="en-US" sz="4400" b="1" dirty="0" smtClean="0">
                <a:solidFill>
                  <a:srgbClr val="FFFF00"/>
                </a:solidFill>
                <a:latin typeface="+mn-lt"/>
              </a:rPr>
            </a:br>
            <a:endParaRPr lang="en-US" sz="4400" b="1" dirty="0">
              <a:latin typeface="+mn-lt"/>
            </a:endParaRPr>
          </a:p>
        </p:txBody>
      </p:sp>
      <p:sp>
        <p:nvSpPr>
          <p:cNvPr id="3" name="Content Placeholder 2"/>
          <p:cNvSpPr>
            <a:spLocks noGrp="1"/>
          </p:cNvSpPr>
          <p:nvPr>
            <p:ph idx="1"/>
          </p:nvPr>
        </p:nvSpPr>
        <p:spPr>
          <a:xfrm>
            <a:off x="0" y="1981200"/>
            <a:ext cx="9144000" cy="4876800"/>
          </a:xfrm>
        </p:spPr>
        <p:txBody>
          <a:bodyPr/>
          <a:lstStyle/>
          <a:p>
            <a:pPr marL="457200" lvl="1" indent="0">
              <a:buNone/>
            </a:pPr>
            <a:r>
              <a:rPr lang="en-US" sz="3600" dirty="0" smtClean="0">
                <a:solidFill>
                  <a:srgbClr val="FFFF00"/>
                </a:solidFill>
              </a:rPr>
              <a:t>  </a:t>
            </a:r>
            <a:endParaRPr lang="en-US" sz="36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876800"/>
          </a:xfrm>
          <a:prstGeom prst="rect">
            <a:avLst/>
          </a:prstGeom>
        </p:spPr>
      </p:pic>
    </p:spTree>
    <p:extLst>
      <p:ext uri="{BB962C8B-B14F-4D97-AF65-F5344CB8AC3E}">
        <p14:creationId xmlns:p14="http://schemas.microsoft.com/office/powerpoint/2010/main" val="1841344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EDUCATION</a:t>
            </a:r>
            <a:endParaRPr lang="en-US" sz="4800" b="1" dirty="0"/>
          </a:p>
        </p:txBody>
      </p:sp>
      <p:sp>
        <p:nvSpPr>
          <p:cNvPr id="3" name="Content Placeholder 2"/>
          <p:cNvSpPr>
            <a:spLocks noGrp="1"/>
          </p:cNvSpPr>
          <p:nvPr>
            <p:ph idx="1"/>
          </p:nvPr>
        </p:nvSpPr>
        <p:spPr>
          <a:xfrm>
            <a:off x="0" y="2438400"/>
            <a:ext cx="9144000" cy="4419599"/>
          </a:xfrm>
        </p:spPr>
        <p:txBody>
          <a:bodyPr>
            <a:normAutofit fontScale="70000" lnSpcReduction="20000"/>
          </a:bodyPr>
          <a:lstStyle/>
          <a:p>
            <a:pPr lvl="1"/>
            <a:endParaRPr lang="en-US" dirty="0"/>
          </a:p>
          <a:p>
            <a:pPr lvl="1">
              <a:buFont typeface="Arial" charset="0"/>
              <a:buChar char="•"/>
            </a:pPr>
            <a:r>
              <a:rPr lang="en-US" sz="6000" dirty="0"/>
              <a:t>Mandatory Course Will Not Be Offered After Dec. 31, 2016.  </a:t>
            </a:r>
            <a:endParaRPr lang="en-US" sz="6000" dirty="0" smtClean="0"/>
          </a:p>
          <a:p>
            <a:pPr lvl="1">
              <a:buFont typeface="Arial" charset="0"/>
              <a:buChar char="•"/>
            </a:pPr>
            <a:r>
              <a:rPr lang="en-US" sz="6000" dirty="0" smtClean="0"/>
              <a:t>Brokers </a:t>
            </a:r>
            <a:r>
              <a:rPr lang="en-US" sz="6000" dirty="0"/>
              <a:t>Who Have Taken Mandatory Course And Who Wish To Take The New Core Course, Will Receive 4 Additional Hours Of Education In Their Current Licensing </a:t>
            </a:r>
            <a:r>
              <a:rPr lang="en-US" sz="6000" dirty="0" smtClean="0"/>
              <a:t>Cycle</a:t>
            </a:r>
            <a:endParaRPr lang="en-US" sz="4800" b="1" i="1" dirty="0"/>
          </a:p>
        </p:txBody>
      </p:sp>
    </p:spTree>
    <p:extLst>
      <p:ext uri="{BB962C8B-B14F-4D97-AF65-F5344CB8AC3E}">
        <p14:creationId xmlns:p14="http://schemas.microsoft.com/office/powerpoint/2010/main" val="35293483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WIRE FRAUD ISSUES</a:t>
            </a:r>
            <a:endParaRPr lang="en-US" sz="5400" b="1" dirty="0"/>
          </a:p>
        </p:txBody>
      </p:sp>
      <p:sp>
        <p:nvSpPr>
          <p:cNvPr id="3" name="Content Placeholder 2"/>
          <p:cNvSpPr>
            <a:spLocks noGrp="1"/>
          </p:cNvSpPr>
          <p:nvPr>
            <p:ph idx="1"/>
          </p:nvPr>
        </p:nvSpPr>
        <p:spPr>
          <a:xfrm>
            <a:off x="0" y="1981200"/>
            <a:ext cx="9144000" cy="4876800"/>
          </a:xfrm>
        </p:spPr>
        <p:txBody>
          <a:bodyPr>
            <a:normAutofit fontScale="92500" lnSpcReduction="10000"/>
          </a:bodyPr>
          <a:lstStyle/>
          <a:p>
            <a:pPr marL="0" lvl="1" indent="0">
              <a:lnSpc>
                <a:spcPct val="100000"/>
              </a:lnSpc>
              <a:spcBef>
                <a:spcPts val="0"/>
              </a:spcBef>
              <a:buNone/>
            </a:pPr>
            <a:r>
              <a:rPr lang="en-US" sz="3600" b="1" dirty="0"/>
              <a:t>IMPORTANT NOTICE:</a:t>
            </a:r>
            <a:r>
              <a:rPr lang="en-US" sz="3600" dirty="0"/>
              <a:t> </a:t>
            </a:r>
            <a:r>
              <a:rPr lang="en-US" sz="3600" i="1" dirty="0">
                <a:solidFill>
                  <a:srgbClr val="FFFF00"/>
                </a:solidFill>
              </a:rPr>
              <a:t>Never trust wiring instructions sent via email. Cyber criminals are hacking email accounts and sending emails with fake wiring instructions. These emails are convincing and sophisticated. Always independently confirm wiring instructions in person or via a telephone call to a trusted and verified phone number. Never wire money without double-checking that the wiring instructions are correct.</a:t>
            </a:r>
          </a:p>
        </p:txBody>
      </p:sp>
    </p:spTree>
    <p:extLst>
      <p:ext uri="{BB962C8B-B14F-4D97-AF65-F5344CB8AC3E}">
        <p14:creationId xmlns:p14="http://schemas.microsoft.com/office/powerpoint/2010/main" val="11901978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CASE LAW </a:t>
            </a:r>
            <a:endParaRPr lang="en-US" sz="5400" b="1" dirty="0"/>
          </a:p>
        </p:txBody>
      </p:sp>
      <p:sp>
        <p:nvSpPr>
          <p:cNvPr id="3" name="Content Placeholder 2"/>
          <p:cNvSpPr>
            <a:spLocks noGrp="1"/>
          </p:cNvSpPr>
          <p:nvPr>
            <p:ph idx="1"/>
          </p:nvPr>
        </p:nvSpPr>
        <p:spPr>
          <a:xfrm>
            <a:off x="0" y="1981200"/>
            <a:ext cx="8534400" cy="4876800"/>
          </a:xfrm>
        </p:spPr>
        <p:txBody>
          <a:bodyPr/>
          <a:lstStyle/>
          <a:p>
            <a:pPr lvl="1">
              <a:buFont typeface="Wingdings" charset="2"/>
              <a:buChar char="§"/>
              <a:defRPr/>
            </a:pPr>
            <a:endParaRPr lang="en-US" sz="3600" b="1" dirty="0" smtClean="0"/>
          </a:p>
          <a:p>
            <a:pPr lvl="1">
              <a:buFont typeface="Wingdings" charset="2"/>
              <a:buChar char="§"/>
              <a:defRPr/>
            </a:pPr>
            <a:r>
              <a:rPr lang="en-US" sz="3600" b="1" dirty="0"/>
              <a:t> </a:t>
            </a:r>
            <a:endParaRPr lang="en-US" sz="3600" dirty="0"/>
          </a:p>
        </p:txBody>
      </p:sp>
      <p:sp>
        <p:nvSpPr>
          <p:cNvPr id="4" name="Rectangle 3"/>
          <p:cNvSpPr/>
          <p:nvPr/>
        </p:nvSpPr>
        <p:spPr>
          <a:xfrm>
            <a:off x="4572000" y="2209800"/>
            <a:ext cx="4267200" cy="3785652"/>
          </a:xfrm>
          <a:prstGeom prst="rect">
            <a:avLst/>
          </a:prstGeom>
        </p:spPr>
        <p:txBody>
          <a:bodyPr wrap="square">
            <a:spAutoFit/>
          </a:bodyPr>
          <a:lstStyle/>
          <a:p>
            <a:pPr lvl="1" algn="r"/>
            <a:r>
              <a:rPr lang="en-US" sz="6000" b="1" dirty="0" smtClean="0">
                <a:solidFill>
                  <a:srgbClr val="FFFF00"/>
                </a:solidFill>
              </a:rPr>
              <a:t>WHAT ARE THE COURTS SAYING?</a:t>
            </a:r>
            <a:endParaRPr lang="en-US" sz="6000"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4681906" cy="4114800"/>
          </a:xfrm>
          <a:prstGeom prst="rect">
            <a:avLst/>
          </a:prstGeom>
        </p:spPr>
      </p:pic>
    </p:spTree>
    <p:extLst>
      <p:ext uri="{BB962C8B-B14F-4D97-AF65-F5344CB8AC3E}">
        <p14:creationId xmlns:p14="http://schemas.microsoft.com/office/powerpoint/2010/main" val="2013622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US CT. OF APPEALS</a:t>
            </a:r>
            <a:endParaRPr lang="en-US" sz="5400" b="1" dirty="0"/>
          </a:p>
        </p:txBody>
      </p:sp>
      <p:sp>
        <p:nvSpPr>
          <p:cNvPr id="3" name="Content Placeholder 2"/>
          <p:cNvSpPr>
            <a:spLocks noGrp="1"/>
          </p:cNvSpPr>
          <p:nvPr>
            <p:ph idx="1"/>
          </p:nvPr>
        </p:nvSpPr>
        <p:spPr>
          <a:xfrm>
            <a:off x="0" y="1981200"/>
            <a:ext cx="9144000" cy="4876800"/>
          </a:xfrm>
        </p:spPr>
        <p:txBody>
          <a:bodyPr/>
          <a:lstStyle/>
          <a:p>
            <a:pPr lvl="1">
              <a:buFont typeface="Wingdings" charset="2"/>
              <a:buChar char="§"/>
              <a:defRPr/>
            </a:pPr>
            <a:endParaRPr lang="en-US" sz="3600" b="1" dirty="0" smtClean="0"/>
          </a:p>
          <a:p>
            <a:pPr lvl="1">
              <a:buFont typeface="Wingdings" charset="2"/>
              <a:buChar char="§"/>
              <a:defRPr/>
            </a:pPr>
            <a:r>
              <a:rPr lang="en-US" sz="3600" b="1" dirty="0"/>
              <a:t> </a:t>
            </a:r>
            <a:endParaRPr lang="en-US" sz="3600" dirty="0"/>
          </a:p>
        </p:txBody>
      </p:sp>
      <p:sp>
        <p:nvSpPr>
          <p:cNvPr id="4" name="Rectangle 3"/>
          <p:cNvSpPr/>
          <p:nvPr/>
        </p:nvSpPr>
        <p:spPr>
          <a:xfrm>
            <a:off x="31376" y="2209800"/>
            <a:ext cx="9144000" cy="4031873"/>
          </a:xfrm>
          <a:prstGeom prst="rect">
            <a:avLst/>
          </a:prstGeom>
        </p:spPr>
        <p:txBody>
          <a:bodyPr wrap="square">
            <a:spAutoFit/>
          </a:bodyPr>
          <a:lstStyle/>
          <a:p>
            <a:pPr marL="1028700" lvl="1" indent="-571500">
              <a:buFont typeface="Arial" charset="0"/>
              <a:buChar char="•"/>
            </a:pPr>
            <a:r>
              <a:rPr lang="en-US" sz="3200" b="1" dirty="0" smtClean="0">
                <a:solidFill>
                  <a:srgbClr val="FFFF00"/>
                </a:solidFill>
              </a:rPr>
              <a:t>PHH CORP. V. CFPB</a:t>
            </a:r>
          </a:p>
          <a:p>
            <a:pPr marL="1028700" lvl="1" indent="-571500">
              <a:buFont typeface="Arial" charset="0"/>
              <a:buChar char="•"/>
            </a:pPr>
            <a:r>
              <a:rPr lang="en-US" sz="3200" b="1" dirty="0"/>
              <a:t>PHH Corp</a:t>
            </a:r>
            <a:r>
              <a:rPr lang="en-US" sz="3200" dirty="0"/>
              <a:t>., a mortgage lender, </a:t>
            </a:r>
            <a:r>
              <a:rPr lang="en-US" sz="3200" dirty="0" smtClean="0"/>
              <a:t>accused of illegally referring </a:t>
            </a:r>
            <a:r>
              <a:rPr lang="en-US" sz="3200" dirty="0"/>
              <a:t>consumers to mortgage insurers in exchange for kickbacks</a:t>
            </a:r>
            <a:r>
              <a:rPr lang="en-US" sz="3200" dirty="0" smtClean="0"/>
              <a:t>.</a:t>
            </a:r>
          </a:p>
          <a:p>
            <a:pPr marL="1028700" lvl="1" indent="-571500">
              <a:buFont typeface="Arial" charset="0"/>
              <a:buChar char="•"/>
            </a:pPr>
            <a:r>
              <a:rPr lang="en-US" sz="3200" b="1" dirty="0" smtClean="0">
                <a:solidFill>
                  <a:srgbClr val="FFFF00"/>
                </a:solidFill>
              </a:rPr>
              <a:t>Director Richard Codray’s</a:t>
            </a:r>
            <a:r>
              <a:rPr lang="en-US" sz="3200" dirty="0"/>
              <a:t> </a:t>
            </a:r>
            <a:r>
              <a:rPr lang="en-US" sz="3200" dirty="0" smtClean="0"/>
              <a:t>final </a:t>
            </a:r>
            <a:r>
              <a:rPr lang="en-US" sz="3200" dirty="0"/>
              <a:t>order </a:t>
            </a:r>
            <a:r>
              <a:rPr lang="en-US" sz="3200" dirty="0" smtClean="0"/>
              <a:t>prohibited </a:t>
            </a:r>
            <a:r>
              <a:rPr lang="en-US" sz="3200" dirty="0"/>
              <a:t>PHH from violating the law and </a:t>
            </a:r>
            <a:r>
              <a:rPr lang="en-US" sz="3200" dirty="0" smtClean="0"/>
              <a:t>required PHH to </a:t>
            </a:r>
            <a:r>
              <a:rPr lang="en-US" sz="3200" dirty="0"/>
              <a:t>pay </a:t>
            </a:r>
            <a:r>
              <a:rPr lang="en-US" sz="3200" dirty="0">
                <a:solidFill>
                  <a:srgbClr val="FFFF00"/>
                </a:solidFill>
              </a:rPr>
              <a:t>$109 million </a:t>
            </a:r>
            <a:r>
              <a:rPr lang="en-US" sz="3200" dirty="0"/>
              <a:t>to the </a:t>
            </a:r>
            <a:r>
              <a:rPr lang="en-US" sz="3200" dirty="0" smtClean="0"/>
              <a:t>CFPB</a:t>
            </a:r>
            <a:endParaRPr lang="en-US" sz="3200" b="1" dirty="0" smtClean="0">
              <a:solidFill>
                <a:srgbClr val="FFFF00"/>
              </a:solidFill>
            </a:endParaRPr>
          </a:p>
        </p:txBody>
      </p:sp>
    </p:spTree>
    <p:extLst>
      <p:ext uri="{BB962C8B-B14F-4D97-AF65-F5344CB8AC3E}">
        <p14:creationId xmlns:p14="http://schemas.microsoft.com/office/powerpoint/2010/main" val="8265321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PHH APPEALED FINE</a:t>
            </a:r>
            <a:br>
              <a:rPr lang="en-US" sz="4800" b="1" dirty="0" smtClean="0">
                <a:solidFill>
                  <a:srgbClr val="FFFF00"/>
                </a:solidFill>
              </a:rPr>
            </a:br>
            <a:endParaRPr lang="en-US" sz="48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571500" lvl="1" indent="-571500">
              <a:lnSpc>
                <a:spcPct val="100000"/>
              </a:lnSpc>
              <a:spcBef>
                <a:spcPts val="0"/>
              </a:spcBef>
              <a:buFont typeface="Arial" charset="0"/>
              <a:buChar char="•"/>
              <a:defRPr/>
            </a:pPr>
            <a:r>
              <a:rPr lang="en-US" sz="3600" dirty="0" smtClean="0"/>
              <a:t>the </a:t>
            </a:r>
            <a:r>
              <a:rPr lang="en-US" sz="3600" dirty="0"/>
              <a:t>court </a:t>
            </a:r>
            <a:r>
              <a:rPr lang="en-US" sz="3600" dirty="0" smtClean="0"/>
              <a:t>found </a:t>
            </a:r>
            <a:r>
              <a:rPr lang="en-US" sz="3600" dirty="0"/>
              <a:t>that the CFPB’s current structure allows the director to wield far too much power, </a:t>
            </a:r>
            <a:r>
              <a:rPr lang="en-US" sz="3600" i="1" dirty="0">
                <a:solidFill>
                  <a:srgbClr val="FFFF00"/>
                </a:solidFill>
              </a:rPr>
              <a:t>more than any other agency in the </a:t>
            </a:r>
            <a:r>
              <a:rPr lang="en-US" sz="3600" i="1" dirty="0" smtClean="0">
                <a:solidFill>
                  <a:srgbClr val="FFFF00"/>
                </a:solidFill>
              </a:rPr>
              <a:t>government</a:t>
            </a:r>
          </a:p>
          <a:p>
            <a:pPr marL="571500" lvl="1" indent="-571500">
              <a:lnSpc>
                <a:spcPct val="100000"/>
              </a:lnSpc>
              <a:spcBef>
                <a:spcPts val="0"/>
              </a:spcBef>
              <a:buFont typeface="Arial" charset="0"/>
              <a:buChar char="•"/>
              <a:defRPr/>
            </a:pPr>
            <a:r>
              <a:rPr lang="en-US" sz="3600" dirty="0" smtClean="0"/>
              <a:t>the </a:t>
            </a:r>
            <a:r>
              <a:rPr lang="en-US" sz="3600" dirty="0"/>
              <a:t>director of the CFPB is the </a:t>
            </a:r>
            <a:r>
              <a:rPr lang="en-US" sz="3600" i="1" dirty="0">
                <a:solidFill>
                  <a:srgbClr val="FFFF00"/>
                </a:solidFill>
              </a:rPr>
              <a:t>“single most powerful official in the entire U.S. Government, other than the President,” </a:t>
            </a:r>
            <a:r>
              <a:rPr lang="en-US" sz="3600" dirty="0"/>
              <a:t>in terms of unilateral power.</a:t>
            </a:r>
            <a:endParaRPr lang="en-US" sz="3600" b="1" dirty="0" smtClean="0"/>
          </a:p>
        </p:txBody>
      </p:sp>
    </p:spTree>
    <p:extLst>
      <p:ext uri="{BB962C8B-B14F-4D97-AF65-F5344CB8AC3E}">
        <p14:creationId xmlns:p14="http://schemas.microsoft.com/office/powerpoint/2010/main" val="6896360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U.S. CT. OF APPEALS </a:t>
            </a:r>
            <a:br>
              <a:rPr lang="en-US" sz="4800" b="1" dirty="0" smtClean="0">
                <a:solidFill>
                  <a:srgbClr val="FFFF00"/>
                </a:solidFill>
              </a:rPr>
            </a:br>
            <a:endParaRPr lang="en-US" sz="48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571500" lvl="1" indent="-571500">
              <a:lnSpc>
                <a:spcPct val="100000"/>
              </a:lnSpc>
              <a:spcBef>
                <a:spcPts val="0"/>
              </a:spcBef>
              <a:buFont typeface="Arial" charset="0"/>
              <a:buChar char="•"/>
              <a:defRPr/>
            </a:pPr>
            <a:r>
              <a:rPr lang="en-US" sz="3600" dirty="0" smtClean="0"/>
              <a:t>Current power </a:t>
            </a:r>
            <a:r>
              <a:rPr lang="en-US" sz="3600" dirty="0"/>
              <a:t>structure </a:t>
            </a:r>
            <a:r>
              <a:rPr lang="en-US" sz="3600" dirty="0" smtClean="0"/>
              <a:t>OF CFPB is </a:t>
            </a:r>
            <a:r>
              <a:rPr lang="en-US" sz="3600" dirty="0" smtClean="0">
                <a:solidFill>
                  <a:srgbClr val="FFFF00"/>
                </a:solidFill>
              </a:rPr>
              <a:t>UNCONSTITUTIONAL</a:t>
            </a:r>
          </a:p>
          <a:p>
            <a:pPr marL="571500" lvl="1" indent="-571500">
              <a:lnSpc>
                <a:spcPct val="100000"/>
              </a:lnSpc>
              <a:spcBef>
                <a:spcPts val="0"/>
              </a:spcBef>
              <a:buFont typeface="Arial" charset="0"/>
              <a:buChar char="•"/>
              <a:defRPr/>
            </a:pPr>
            <a:r>
              <a:rPr lang="en-US" sz="3600" dirty="0"/>
              <a:t>R</a:t>
            </a:r>
            <a:r>
              <a:rPr lang="en-US" sz="3600" dirty="0" smtClean="0"/>
              <a:t>esult </a:t>
            </a:r>
            <a:r>
              <a:rPr lang="en-US" sz="3600" dirty="0"/>
              <a:t>of the decision, the CFPB now will operate </a:t>
            </a:r>
            <a:r>
              <a:rPr lang="en-US" sz="3600" dirty="0" smtClean="0"/>
              <a:t>as </a:t>
            </a:r>
            <a:r>
              <a:rPr lang="en-US" sz="3600" i="1" dirty="0" smtClean="0">
                <a:solidFill>
                  <a:srgbClr val="FFFF00"/>
                </a:solidFill>
              </a:rPr>
              <a:t>an executive </a:t>
            </a:r>
            <a:r>
              <a:rPr lang="en-US" sz="3600" i="1" dirty="0">
                <a:solidFill>
                  <a:srgbClr val="FFFF00"/>
                </a:solidFill>
              </a:rPr>
              <a:t>agency. </a:t>
            </a:r>
            <a:r>
              <a:rPr lang="en-US" sz="3600" dirty="0"/>
              <a:t>The President of the United States now has the power to </a:t>
            </a:r>
            <a:r>
              <a:rPr lang="en-US" sz="3600" dirty="0">
                <a:solidFill>
                  <a:srgbClr val="FFFF00"/>
                </a:solidFill>
              </a:rPr>
              <a:t>supervise and direct </a:t>
            </a:r>
            <a:r>
              <a:rPr lang="en-US" sz="3600" dirty="0"/>
              <a:t>the Director of the CFPB, and may </a:t>
            </a:r>
            <a:r>
              <a:rPr lang="en-US" sz="3600" dirty="0">
                <a:solidFill>
                  <a:srgbClr val="FFFF00"/>
                </a:solidFill>
              </a:rPr>
              <a:t>remove </a:t>
            </a:r>
            <a:r>
              <a:rPr lang="en-US" sz="3600" dirty="0"/>
              <a:t>the Director at will at any time.</a:t>
            </a:r>
            <a:endParaRPr lang="en-US" sz="3600" b="1" dirty="0" smtClean="0"/>
          </a:p>
        </p:txBody>
      </p:sp>
    </p:spTree>
    <p:extLst>
      <p:ext uri="{BB962C8B-B14F-4D97-AF65-F5344CB8AC3E}">
        <p14:creationId xmlns:p14="http://schemas.microsoft.com/office/powerpoint/2010/main" val="19740730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U.S. CT. OF APPEALS </a:t>
            </a:r>
            <a:br>
              <a:rPr lang="en-US" sz="4800" b="1" dirty="0" smtClean="0">
                <a:solidFill>
                  <a:srgbClr val="FFFF00"/>
                </a:solidFill>
              </a:rPr>
            </a:br>
            <a:endParaRPr lang="en-US" sz="48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marL="571500" lvl="1" indent="-571500">
              <a:lnSpc>
                <a:spcPct val="100000"/>
              </a:lnSpc>
              <a:spcBef>
                <a:spcPts val="0"/>
              </a:spcBef>
              <a:buFont typeface="Arial" charset="0"/>
              <a:buChar char="•"/>
              <a:defRPr/>
            </a:pPr>
            <a:r>
              <a:rPr lang="en-US" sz="4000" dirty="0" smtClean="0"/>
              <a:t>REMANDED THE CASE TO THE CFPB TO DETERMINE WHETHER ANY MORTGAGE INSURERS PAID MORE THAN REASONABLE MARKET VALUE TO THE PHH-AFFILIATED REINSURER</a:t>
            </a:r>
            <a:endParaRPr lang="en-US" sz="4000" b="1" dirty="0" smtClean="0"/>
          </a:p>
        </p:txBody>
      </p:sp>
    </p:spTree>
    <p:extLst>
      <p:ext uri="{BB962C8B-B14F-4D97-AF65-F5344CB8AC3E}">
        <p14:creationId xmlns:p14="http://schemas.microsoft.com/office/powerpoint/2010/main" val="13459304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fontScale="85000" lnSpcReduction="20000"/>
          </a:bodyPr>
          <a:lstStyle/>
          <a:p>
            <a:pPr marL="571500" lvl="1" indent="-571500">
              <a:lnSpc>
                <a:spcPct val="100000"/>
              </a:lnSpc>
              <a:spcBef>
                <a:spcPts val="0"/>
              </a:spcBef>
              <a:buFont typeface="Arial" charset="0"/>
              <a:buChar char="•"/>
              <a:defRPr/>
            </a:pPr>
            <a:r>
              <a:rPr lang="en-US" sz="4200" b="1" i="1" dirty="0" smtClean="0">
                <a:solidFill>
                  <a:srgbClr val="FFFF00"/>
                </a:solidFill>
              </a:rPr>
              <a:t>FACTS</a:t>
            </a:r>
          </a:p>
          <a:p>
            <a:pPr marL="1028700" lvl="2" indent="-571500">
              <a:lnSpc>
                <a:spcPct val="100000"/>
              </a:lnSpc>
              <a:spcBef>
                <a:spcPts val="0"/>
              </a:spcBef>
              <a:buFont typeface="Arial" charset="0"/>
              <a:buChar char="•"/>
              <a:defRPr/>
            </a:pPr>
            <a:r>
              <a:rPr lang="en-US" sz="3400" dirty="0" smtClean="0"/>
              <a:t>All Brokers Involved Worked For Same Brokerage</a:t>
            </a:r>
          </a:p>
          <a:p>
            <a:pPr marL="1028700" lvl="2" indent="-571500">
              <a:lnSpc>
                <a:spcPct val="100000"/>
              </a:lnSpc>
              <a:spcBef>
                <a:spcPts val="0"/>
              </a:spcBef>
              <a:buFont typeface="Arial" charset="0"/>
              <a:buChar char="•"/>
              <a:defRPr/>
            </a:pPr>
            <a:r>
              <a:rPr lang="en-US" sz="3400" dirty="0" smtClean="0"/>
              <a:t>Buyer Bob Represented By Broker “A” Bought Property With Restrictive Covenant – No Lots Smaller Than 5 Acres</a:t>
            </a:r>
          </a:p>
          <a:p>
            <a:pPr marL="1028700" lvl="2" indent="-571500">
              <a:lnSpc>
                <a:spcPct val="100000"/>
              </a:lnSpc>
              <a:spcBef>
                <a:spcPts val="0"/>
              </a:spcBef>
              <a:buFont typeface="Arial" charset="0"/>
              <a:buChar char="•"/>
              <a:defRPr/>
            </a:pPr>
            <a:r>
              <a:rPr lang="en-US" sz="3400" dirty="0" smtClean="0"/>
              <a:t>Broker Assured Buyer Bob He Could Subdivide And Neither Broker “A” Nor Buyer Bob Caught Restrictive Language In Covenants – No Lot Smaller Than 5 Acres</a:t>
            </a:r>
          </a:p>
          <a:p>
            <a:pPr marL="1028700" lvl="2" indent="-571500">
              <a:lnSpc>
                <a:spcPct val="100000"/>
              </a:lnSpc>
              <a:spcBef>
                <a:spcPts val="0"/>
              </a:spcBef>
              <a:buFont typeface="Arial" charset="0"/>
              <a:buChar char="•"/>
              <a:defRPr/>
            </a:pPr>
            <a:r>
              <a:rPr lang="en-US" sz="3400" dirty="0" smtClean="0"/>
              <a:t>Buyer Bob Bought And Subdivided Into 2.5 Acres, Built On One And Sold It</a:t>
            </a:r>
          </a:p>
        </p:txBody>
      </p:sp>
    </p:spTree>
    <p:extLst>
      <p:ext uri="{BB962C8B-B14F-4D97-AF65-F5344CB8AC3E}">
        <p14:creationId xmlns:p14="http://schemas.microsoft.com/office/powerpoint/2010/main" val="15835410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fontScale="92500" lnSpcReduction="10000"/>
          </a:bodyPr>
          <a:lstStyle/>
          <a:p>
            <a:pPr marL="571500" lvl="1" indent="-571500">
              <a:lnSpc>
                <a:spcPct val="100000"/>
              </a:lnSpc>
              <a:spcBef>
                <a:spcPts val="0"/>
              </a:spcBef>
              <a:buFont typeface="Arial" charset="0"/>
              <a:buChar char="•"/>
              <a:defRPr/>
            </a:pPr>
            <a:r>
              <a:rPr lang="en-US" sz="3500" dirty="0" smtClean="0"/>
              <a:t>While Building Second House On Second 2.5 Acre Lot, Title Company told Buyer Bob  he was in Violation of Covenants</a:t>
            </a:r>
          </a:p>
          <a:p>
            <a:pPr marL="571500" lvl="1" indent="-571500">
              <a:lnSpc>
                <a:spcPct val="100000"/>
              </a:lnSpc>
              <a:spcBef>
                <a:spcPts val="0"/>
              </a:spcBef>
              <a:buFont typeface="Arial" charset="0"/>
              <a:buChar char="•"/>
              <a:defRPr/>
            </a:pPr>
            <a:r>
              <a:rPr lang="en-US" sz="3500" dirty="0" smtClean="0"/>
              <a:t>Broker Said They Would Fix It And Encouraged Buyer </a:t>
            </a:r>
            <a:r>
              <a:rPr lang="en-US" sz="3500" dirty="0"/>
              <a:t>Bob </a:t>
            </a:r>
            <a:r>
              <a:rPr lang="en-US" sz="3500" dirty="0" smtClean="0"/>
              <a:t>To </a:t>
            </a:r>
            <a:r>
              <a:rPr lang="en-US" sz="3500" dirty="0"/>
              <a:t>Finish Building 2</a:t>
            </a:r>
            <a:r>
              <a:rPr lang="en-US" sz="3500" baseline="30000" dirty="0"/>
              <a:t>nd</a:t>
            </a:r>
            <a:r>
              <a:rPr lang="en-US" sz="3500" dirty="0"/>
              <a:t> Home </a:t>
            </a:r>
            <a:r>
              <a:rPr lang="en-US" sz="3500" dirty="0" smtClean="0"/>
              <a:t>Brokerage </a:t>
            </a:r>
            <a:r>
              <a:rPr lang="en-US" sz="3500" dirty="0"/>
              <a:t>Marketed Home Without Disclosing Violation</a:t>
            </a:r>
          </a:p>
          <a:p>
            <a:pPr marL="571500" lvl="1" indent="-571500">
              <a:lnSpc>
                <a:spcPct val="100000"/>
              </a:lnSpc>
              <a:spcBef>
                <a:spcPts val="0"/>
              </a:spcBef>
              <a:buFont typeface="Arial" charset="0"/>
              <a:buChar char="•"/>
              <a:defRPr/>
            </a:pPr>
            <a:r>
              <a:rPr lang="en-US" sz="3500" dirty="0" smtClean="0"/>
              <a:t>The “Fix” - Brokerage </a:t>
            </a:r>
            <a:r>
              <a:rPr lang="en-US" sz="3500" dirty="0"/>
              <a:t>Decided To Get Other Owners To Waive Objection And Consent To Amending Covenant</a:t>
            </a:r>
          </a:p>
          <a:p>
            <a:pPr marL="571500" lvl="1" indent="-571500">
              <a:lnSpc>
                <a:spcPct val="100000"/>
              </a:lnSpc>
              <a:spcBef>
                <a:spcPts val="0"/>
              </a:spcBef>
              <a:buFont typeface="Arial" charset="0"/>
              <a:buChar char="•"/>
              <a:defRPr/>
            </a:pPr>
            <a:endParaRPr lang="en-US" sz="3600" i="1" dirty="0" smtClean="0">
              <a:solidFill>
                <a:srgbClr val="FFFF00"/>
              </a:solidFill>
            </a:endParaRPr>
          </a:p>
        </p:txBody>
      </p:sp>
    </p:spTree>
    <p:extLst>
      <p:ext uri="{BB962C8B-B14F-4D97-AF65-F5344CB8AC3E}">
        <p14:creationId xmlns:p14="http://schemas.microsoft.com/office/powerpoint/2010/main" val="10446150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fontScale="70000" lnSpcReduction="20000"/>
          </a:bodyPr>
          <a:lstStyle/>
          <a:p>
            <a:pPr marL="571500" lvl="1" indent="-571500">
              <a:lnSpc>
                <a:spcPct val="100000"/>
              </a:lnSpc>
              <a:spcBef>
                <a:spcPts val="0"/>
              </a:spcBef>
              <a:buFont typeface="Arial" charset="0"/>
              <a:buChar char="•"/>
              <a:defRPr/>
            </a:pPr>
            <a:r>
              <a:rPr lang="en-US" sz="4100" dirty="0" smtClean="0"/>
              <a:t>Letter Said Covenant Was Expiring.  It Didn’t Expire For 15 Years.</a:t>
            </a:r>
          </a:p>
          <a:p>
            <a:pPr marL="571500" lvl="1" indent="-571500">
              <a:lnSpc>
                <a:spcPct val="100000"/>
              </a:lnSpc>
              <a:spcBef>
                <a:spcPts val="0"/>
              </a:spcBef>
              <a:buFont typeface="Arial" charset="0"/>
              <a:buChar char="•"/>
              <a:defRPr/>
            </a:pPr>
            <a:r>
              <a:rPr lang="en-US" sz="4100" dirty="0" smtClean="0">
                <a:solidFill>
                  <a:srgbClr val="FFFF00"/>
                </a:solidFill>
              </a:rPr>
              <a:t>Letter Said That Covenant Conflicted With The Character Of The Neighborhood.  It Did Not.  </a:t>
            </a:r>
          </a:p>
          <a:p>
            <a:pPr marL="571500" lvl="1" indent="-571500">
              <a:lnSpc>
                <a:spcPct val="100000"/>
              </a:lnSpc>
              <a:spcBef>
                <a:spcPts val="0"/>
              </a:spcBef>
              <a:buFont typeface="Arial" charset="0"/>
              <a:buChar char="•"/>
              <a:defRPr/>
            </a:pPr>
            <a:r>
              <a:rPr lang="en-US" sz="4100" dirty="0" smtClean="0"/>
              <a:t>Indicated Owners Of 7 Lots Had Signed Waiver.  The Owner Who Had Signed Had Since Sold The Lots And Current Owners Had Not Signed Waivers.  </a:t>
            </a:r>
          </a:p>
          <a:p>
            <a:pPr marL="571500" lvl="1" indent="-571500">
              <a:lnSpc>
                <a:spcPct val="100000"/>
              </a:lnSpc>
              <a:spcBef>
                <a:spcPts val="0"/>
              </a:spcBef>
              <a:buFont typeface="Arial" charset="0"/>
              <a:buChar char="•"/>
              <a:defRPr/>
            </a:pPr>
            <a:r>
              <a:rPr lang="en-US" sz="4100" dirty="0" smtClean="0">
                <a:solidFill>
                  <a:srgbClr val="FFFF00"/>
                </a:solidFill>
              </a:rPr>
              <a:t>Broker “A” Hand Delivered Letters And Attempted To Obtain Signatures</a:t>
            </a:r>
          </a:p>
          <a:p>
            <a:pPr marL="571500" lvl="1" indent="-571500">
              <a:lnSpc>
                <a:spcPct val="100000"/>
              </a:lnSpc>
              <a:spcBef>
                <a:spcPts val="0"/>
              </a:spcBef>
              <a:buFont typeface="Arial" charset="0"/>
              <a:buChar char="•"/>
              <a:defRPr/>
            </a:pPr>
            <a:r>
              <a:rPr lang="en-US" sz="4100" dirty="0" smtClean="0"/>
              <a:t>Broker “A” Said He Was Representing A Friend And That He Didn’t Have A Stake In The Outcome</a:t>
            </a:r>
          </a:p>
          <a:p>
            <a:pPr marL="571500" lvl="1" indent="-571500">
              <a:lnSpc>
                <a:spcPct val="100000"/>
              </a:lnSpc>
              <a:spcBef>
                <a:spcPts val="0"/>
              </a:spcBef>
              <a:buFont typeface="Arial" charset="0"/>
              <a:buChar char="•"/>
              <a:defRPr/>
            </a:pPr>
            <a:endParaRPr lang="en-US" sz="3600" dirty="0" smtClean="0"/>
          </a:p>
          <a:p>
            <a:pPr marL="571500" lvl="1" indent="-571500">
              <a:lnSpc>
                <a:spcPct val="100000"/>
              </a:lnSpc>
              <a:spcBef>
                <a:spcPts val="0"/>
              </a:spcBef>
              <a:buFont typeface="Arial" charset="0"/>
              <a:buChar char="•"/>
              <a:defRPr/>
            </a:pPr>
            <a:endParaRPr lang="en-US" sz="3600" i="1" dirty="0" smtClean="0">
              <a:solidFill>
                <a:srgbClr val="FFFF00"/>
              </a:solidFill>
            </a:endParaRPr>
          </a:p>
        </p:txBody>
      </p:sp>
    </p:spTree>
    <p:extLst>
      <p:ext uri="{BB962C8B-B14F-4D97-AF65-F5344CB8AC3E}">
        <p14:creationId xmlns:p14="http://schemas.microsoft.com/office/powerpoint/2010/main" val="9766985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228"/>
            <a:ext cx="7428173" cy="1080938"/>
          </a:xfrm>
        </p:spPr>
        <p:txBody>
          <a:bodyPr>
            <a:noAutofit/>
          </a:bodyPr>
          <a:lstStyle/>
          <a:p>
            <a:pPr lvl="1" algn="ctr" rtl="0">
              <a:lnSpc>
                <a:spcPct val="90000"/>
              </a:lnSpc>
              <a:spcBef>
                <a:spcPct val="0"/>
              </a:spcBef>
            </a:pPr>
            <a:r>
              <a:rPr lang="en-US" sz="4800" b="1" dirty="0" smtClean="0">
                <a:solidFill>
                  <a:srgbClr val="FFFF00"/>
                </a:solidFill>
              </a:rPr>
              <a:t/>
            </a:r>
            <a:br>
              <a:rPr lang="en-US" sz="4800" b="1" dirty="0" smtClean="0">
                <a:solidFill>
                  <a:srgbClr val="FFFF00"/>
                </a:solidFill>
              </a:rPr>
            </a:br>
            <a:r>
              <a:rPr lang="en-US" sz="4400" b="1" dirty="0" smtClean="0">
                <a:solidFill>
                  <a:srgbClr val="FFFF00"/>
                </a:solidFill>
              </a:rPr>
              <a:t>NM COURT OF APPEALS</a:t>
            </a:r>
            <a:br>
              <a:rPr lang="en-US" sz="4400" b="1" dirty="0" smtClean="0">
                <a:solidFill>
                  <a:srgbClr val="FFFF00"/>
                </a:solidFill>
              </a:rPr>
            </a:br>
            <a:endParaRPr lang="en-US" sz="4400" b="1"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fontScale="92500" lnSpcReduction="20000"/>
          </a:bodyPr>
          <a:lstStyle/>
          <a:p>
            <a:pPr marL="571500" lvl="1" indent="-571500">
              <a:lnSpc>
                <a:spcPct val="100000"/>
              </a:lnSpc>
              <a:spcBef>
                <a:spcPts val="0"/>
              </a:spcBef>
              <a:buFont typeface="Arial" charset="0"/>
              <a:buChar char="•"/>
              <a:defRPr/>
            </a:pPr>
            <a:r>
              <a:rPr lang="en-US" sz="3600" dirty="0" smtClean="0"/>
              <a:t>Broker Got Neighbor #1 To Sign</a:t>
            </a:r>
          </a:p>
          <a:p>
            <a:pPr marL="571500" lvl="1" indent="-571500">
              <a:lnSpc>
                <a:spcPct val="100000"/>
              </a:lnSpc>
              <a:spcBef>
                <a:spcPts val="0"/>
              </a:spcBef>
              <a:buFont typeface="Arial" charset="0"/>
              <a:buChar char="•"/>
              <a:defRPr/>
            </a:pPr>
            <a:r>
              <a:rPr lang="en-US" sz="3600" dirty="0" smtClean="0"/>
              <a:t>Neighbor #2 (COBB) Didn’t Agree And Brought Suit To Enforce Covenant</a:t>
            </a:r>
          </a:p>
          <a:p>
            <a:pPr marL="571500" lvl="1" indent="-571500">
              <a:lnSpc>
                <a:spcPct val="100000"/>
              </a:lnSpc>
              <a:spcBef>
                <a:spcPts val="0"/>
              </a:spcBef>
              <a:buFont typeface="Arial" charset="0"/>
              <a:buChar char="•"/>
              <a:defRPr/>
            </a:pPr>
            <a:r>
              <a:rPr lang="en-US" sz="3600" dirty="0" smtClean="0"/>
              <a:t>Other brokers from same brokerage who knew of violation represented Buyer #2 (Simmons) Who Bought Neighbor #1’s House</a:t>
            </a:r>
          </a:p>
          <a:p>
            <a:pPr marL="571500" lvl="1" indent="-571500">
              <a:lnSpc>
                <a:spcPct val="100000"/>
              </a:lnSpc>
              <a:spcBef>
                <a:spcPts val="0"/>
              </a:spcBef>
              <a:buFont typeface="Arial" charset="0"/>
              <a:buChar char="•"/>
              <a:defRPr/>
            </a:pPr>
            <a:r>
              <a:rPr lang="en-US" sz="3600" dirty="0" smtClean="0"/>
              <a:t>Didn’t Disclose to Simmons that Buyer Bob Was </a:t>
            </a:r>
            <a:r>
              <a:rPr lang="en-US" sz="3600" dirty="0"/>
              <a:t>In Violation Of </a:t>
            </a:r>
            <a:r>
              <a:rPr lang="en-US" sz="3600" dirty="0" smtClean="0"/>
              <a:t>Covenant</a:t>
            </a:r>
          </a:p>
          <a:p>
            <a:pPr marL="571500" lvl="1" indent="-571500">
              <a:lnSpc>
                <a:spcPct val="100000"/>
              </a:lnSpc>
              <a:spcBef>
                <a:spcPts val="0"/>
              </a:spcBef>
              <a:buFont typeface="Arial" charset="0"/>
              <a:buChar char="•"/>
              <a:defRPr/>
            </a:pPr>
            <a:r>
              <a:rPr lang="en-US" sz="3600" dirty="0"/>
              <a:t>Didn’t Disclose To Simmons That Seller Had Signed An Agreement To Waive Enforcement of The Covenant</a:t>
            </a:r>
          </a:p>
          <a:p>
            <a:pPr marL="571500" lvl="1" indent="-571500">
              <a:lnSpc>
                <a:spcPct val="100000"/>
              </a:lnSpc>
              <a:spcBef>
                <a:spcPts val="0"/>
              </a:spcBef>
              <a:buFont typeface="Arial" charset="0"/>
              <a:buChar char="•"/>
              <a:defRPr/>
            </a:pPr>
            <a:endParaRPr lang="en-US" sz="3600" dirty="0"/>
          </a:p>
        </p:txBody>
      </p:sp>
    </p:spTree>
    <p:extLst>
      <p:ext uri="{BB962C8B-B14F-4D97-AF65-F5344CB8AC3E}">
        <p14:creationId xmlns:p14="http://schemas.microsoft.com/office/powerpoint/2010/main" val="1343387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75253</TotalTime>
  <Words>4534</Words>
  <Application>Microsoft Macintosh PowerPoint</Application>
  <PresentationFormat>On-screen Show (4:3)</PresentationFormat>
  <Paragraphs>516</Paragraphs>
  <Slides>122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122</vt:i4>
      </vt:variant>
    </vt:vector>
  </HeadingPairs>
  <TitlesOfParts>
    <vt:vector size="129" baseType="lpstr">
      <vt:lpstr>Avenir Next Demi Bold</vt:lpstr>
      <vt:lpstr>Calibri</vt:lpstr>
      <vt:lpstr>ＭＳ Ｐゴシック</vt:lpstr>
      <vt:lpstr>Trebuchet MS</vt:lpstr>
      <vt:lpstr>Wingdings</vt:lpstr>
      <vt:lpstr>Arial</vt:lpstr>
      <vt:lpstr>Berlin</vt:lpstr>
      <vt:lpstr>REALTORS® ASSOCIATION OF  NEW MEXICO</vt:lpstr>
      <vt:lpstr>TOPICS COVERED TODAY</vt:lpstr>
      <vt:lpstr>TOPICS COVERED TODAY</vt:lpstr>
      <vt:lpstr>TOPICS COVERED TODAY</vt:lpstr>
      <vt:lpstr>CASE LAW</vt:lpstr>
      <vt:lpstr>REC ADOPTED RULES</vt:lpstr>
      <vt:lpstr>EDUCATION</vt:lpstr>
      <vt:lpstr>EDUCATION</vt:lpstr>
      <vt:lpstr>EDUCATION</vt:lpstr>
      <vt:lpstr>EDUCATION</vt:lpstr>
      <vt:lpstr>EDUCATION</vt:lpstr>
      <vt:lpstr>REC ADOPTED RULES</vt:lpstr>
      <vt:lpstr>DELAYED ADOPTION OF BROKER DUTIES</vt:lpstr>
      <vt:lpstr> DELAYED ADOPTION</vt:lpstr>
      <vt:lpstr> BUT DEFINITION EFFECTIVE 1.1.17</vt:lpstr>
      <vt:lpstr>DELAYED ADOPTION</vt:lpstr>
      <vt:lpstr>DELAYED ADOPTION</vt:lpstr>
      <vt:lpstr>DELAYED ADOPTION</vt:lpstr>
      <vt:lpstr>DELAYED ADOPTION</vt:lpstr>
      <vt:lpstr>DELAYED ADOPTION</vt:lpstr>
      <vt:lpstr>DELAYED ADOPTION</vt:lpstr>
      <vt:lpstr>DELAYED ADOPTION</vt:lpstr>
      <vt:lpstr>DELAYED ADOPTION</vt:lpstr>
      <vt:lpstr>DELAYED ADOPTION - BROKERS DUTIES TO OTHER BROKERS</vt:lpstr>
      <vt:lpstr>DELAYED ADOPTION - BROKERS DUTIES TO OTHER BROKERS</vt:lpstr>
      <vt:lpstr>RESPONSIBILITIES OF QB</vt:lpstr>
      <vt:lpstr>MANAGEMENT AGREEMENTS</vt:lpstr>
      <vt:lpstr>MANAGEMENT AGREEMENTS</vt:lpstr>
      <vt:lpstr>MANAGEMENT AGREEMENTS</vt:lpstr>
      <vt:lpstr>ADVERTISEMENTS</vt:lpstr>
      <vt:lpstr>ADVERTISEMENTS</vt:lpstr>
      <vt:lpstr>RANM FORMS </vt:lpstr>
      <vt:lpstr>RANM FORMS</vt:lpstr>
      <vt:lpstr>LISTING AGREEMENT</vt:lpstr>
      <vt:lpstr>LISTING AGREEMENT</vt:lpstr>
      <vt:lpstr>LISTING AGREEMENT</vt:lpstr>
      <vt:lpstr>LISTING AGREEMENT</vt:lpstr>
      <vt:lpstr>LISTING AGREEMENT</vt:lpstr>
      <vt:lpstr>LISTING AGREEMENT</vt:lpstr>
      <vt:lpstr>CAN’T BE CHANGED WITHOUT BROKER’S CONSENT</vt:lpstr>
      <vt:lpstr>LOCKBOX</vt:lpstr>
      <vt:lpstr>LOCKBOX</vt:lpstr>
      <vt:lpstr>LOCKBOX</vt:lpstr>
      <vt:lpstr>KEYS</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LISTING AGREEMENT</vt:lpstr>
      <vt:lpstr>PowerPoint Presentation</vt:lpstr>
      <vt:lpstr>BUYER’S SALE CONTINGENCY</vt:lpstr>
      <vt:lpstr>BUYER’S SALE CONTINGENCY</vt:lpstr>
      <vt:lpstr>BUYER’S SALE CONTINGENCY</vt:lpstr>
      <vt:lpstr>BUYER’S SALE CONTINGENCY</vt:lpstr>
      <vt:lpstr>BUYER’S SALE CONTINGENCY</vt:lpstr>
      <vt:lpstr>BUYER’S SALE CONTINGENCY</vt:lpstr>
      <vt:lpstr>BUYER’S SALE CONTINGENCY</vt:lpstr>
      <vt:lpstr>BUYER’S SALE CONTINGENCY</vt:lpstr>
      <vt:lpstr>PowerPoint Presentation</vt:lpstr>
      <vt:lpstr>ADDENDUM FOR BACK-UP PA</vt:lpstr>
      <vt:lpstr>ADDENDUM FOR BACK-UP PA</vt:lpstr>
      <vt:lpstr>PowerPoint Presentation</vt:lpstr>
      <vt:lpstr>TENANT CONSENT FORM</vt:lpstr>
      <vt:lpstr>TENANT CONSENT FORM</vt:lpstr>
      <vt:lpstr>TENANT CONSENT FORM</vt:lpstr>
      <vt:lpstr>PowerPoint Presentation</vt:lpstr>
      <vt:lpstr>INFO SHEET</vt:lpstr>
      <vt:lpstr>FIRPTA</vt:lpstr>
      <vt:lpstr>FIRPTA</vt:lpstr>
      <vt:lpstr>ODDS AND ENDS</vt:lpstr>
      <vt:lpstr>NATIONAL ISSUES</vt:lpstr>
      <vt:lpstr>NEW DRONE REGS</vt:lpstr>
      <vt:lpstr>REMOTE PILOT CERTIFICATE </vt:lpstr>
      <vt:lpstr>BEST PRACTICES</vt:lpstr>
      <vt:lpstr>FHA CONDO RULES</vt:lpstr>
      <vt:lpstr> FHAA DISPARATE  IMPACT GUIDANCE </vt:lpstr>
      <vt:lpstr> FHAA DISPARATE  IMPACT GUIDANCE </vt:lpstr>
      <vt:lpstr> FHAA DISPARATE  IMPACT GUIDANCE </vt:lpstr>
      <vt:lpstr>WIRE FRAUD ISSUES</vt:lpstr>
      <vt:lpstr>CASE LAW </vt:lpstr>
      <vt:lpstr>US CT. OF APPEALS</vt:lpstr>
      <vt:lpstr> PHH APPEALED FINE </vt:lpstr>
      <vt:lpstr> U.S. CT. OF APPEALS  </vt:lpstr>
      <vt:lpstr> U.S. CT.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 NM COURT OF APPEALS </vt:lpstr>
      <vt:lpstr>CASE LAW - CA </vt:lpstr>
      <vt:lpstr>CASE LAW </vt:lpstr>
      <vt:lpstr>CASE LAW - CA</vt:lpstr>
      <vt:lpstr>CASE LAW- OH</vt:lpstr>
      <vt:lpstr>CASE LAW- OH</vt:lpstr>
      <vt:lpstr>CASE LAW- NY</vt:lpstr>
      <vt:lpstr>CASE LAW- NY</vt:lpstr>
      <vt:lpstr>CASE LAW- NY</vt:lpstr>
      <vt:lpstr>CASE LAW- NY</vt:lpstr>
      <vt:lpstr>CASE LAW- 3RD CIR.</vt:lpstr>
      <vt:lpstr>CASE LAW- 3RD CIR.</vt:lpstr>
      <vt:lpstr>CASE LAW- CONN.</vt:lpstr>
      <vt:lpstr>RANM LEGAL HOT LINE</vt:lpstr>
    </vt:vector>
  </TitlesOfParts>
  <Company>Montgomery and Andrews</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RANM Leadership Conference</dc:title>
  <dc:creator>Jeff Martin</dc:creator>
  <cp:lastModifiedBy>Ashley Strauss-Martin</cp:lastModifiedBy>
  <cp:revision>760</cp:revision>
  <cp:lastPrinted>2016-09-15T16:53:45Z</cp:lastPrinted>
  <dcterms:created xsi:type="dcterms:W3CDTF">2008-01-21T01:35:07Z</dcterms:created>
  <dcterms:modified xsi:type="dcterms:W3CDTF">2016-11-12T00:16:40Z</dcterms:modified>
</cp:coreProperties>
</file>